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9" r:id="rId4"/>
    <p:sldId id="297" r:id="rId5"/>
    <p:sldId id="298" r:id="rId6"/>
    <p:sldId id="299" r:id="rId7"/>
    <p:sldId id="300" r:id="rId8"/>
    <p:sldId id="301" r:id="rId9"/>
    <p:sldId id="318" r:id="rId10"/>
    <p:sldId id="320" r:id="rId11"/>
    <p:sldId id="267" r:id="rId12"/>
    <p:sldId id="311" r:id="rId13"/>
    <p:sldId id="270" r:id="rId14"/>
    <p:sldId id="302" r:id="rId15"/>
    <p:sldId id="30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308" r:id="rId25"/>
    <p:sldId id="271" r:id="rId26"/>
    <p:sldId id="284" r:id="rId27"/>
    <p:sldId id="309" r:id="rId28"/>
    <p:sldId id="272" r:id="rId29"/>
    <p:sldId id="286" r:id="rId30"/>
    <p:sldId id="310" r:id="rId31"/>
    <p:sldId id="325" r:id="rId32"/>
    <p:sldId id="287" r:id="rId33"/>
    <p:sldId id="324" r:id="rId34"/>
    <p:sldId id="303" r:id="rId35"/>
    <p:sldId id="304" r:id="rId36"/>
    <p:sldId id="280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FFFF00"/>
    <a:srgbClr val="DFE0FD"/>
    <a:srgbClr val="00FF00"/>
    <a:srgbClr val="32757A"/>
    <a:srgbClr val="000000"/>
    <a:srgbClr val="00B050"/>
    <a:srgbClr val="19194D"/>
    <a:srgbClr val="004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>
        <p:scale>
          <a:sx n="78" d="100"/>
          <a:sy n="78" d="100"/>
        </p:scale>
        <p:origin x="-90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25D12B6-90FF-4B1B-B2E5-E57D32B6CAD0}" type="datetime1">
              <a:rPr lang="es-ES_tradnl"/>
              <a:pPr>
                <a:defRPr/>
              </a:pPr>
              <a:t>20/10/2010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A43F46A-44B4-41CE-A74C-769A38C16A6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780F9A-FFB3-438B-BB3E-59EC162C01D5}" type="datetime1">
              <a:rPr lang="es-ES_tradnl"/>
              <a:pPr>
                <a:defRPr/>
              </a:pPr>
              <a:t>20/10/2010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E95DC73-3FF6-4479-A6F9-4D4FC4DF227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21</a:t>
            </a:fld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22</a:t>
            </a:fld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27</a:t>
            </a:fld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28</a:t>
            </a:fld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29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30</a:t>
            </a:fld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31</a:t>
            </a:fld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32</a:t>
            </a:fld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33</a:t>
            </a:fld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34</a:t>
            </a:fld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36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5DC73-3FF6-4479-A6F9-4D4FC4DF227C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8925" y="188913"/>
            <a:ext cx="2058988" cy="560546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29325" cy="560546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4" descr="Plantilla-presentación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Títulos</a:t>
            </a:r>
          </a:p>
          <a:p>
            <a:pPr lvl="1"/>
            <a:r>
              <a:rPr lang="es-ES" smtClean="0"/>
              <a:t>Texto</a:t>
            </a:r>
          </a:p>
          <a:p>
            <a:pPr lvl="2"/>
            <a:endParaRPr lang="es-E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713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Presentaciones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00408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004080"/>
          </a:solidFill>
          <a:latin typeface="Century Gothic" pitchFamily="-65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004080"/>
          </a:solidFill>
          <a:latin typeface="Century Gothic" pitchFamily="-65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004080"/>
          </a:solidFill>
          <a:latin typeface="Century Gothic" pitchFamily="-65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004080"/>
          </a:solidFill>
          <a:latin typeface="Century Gothic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500">
          <a:solidFill>
            <a:srgbClr val="003399"/>
          </a:solidFill>
          <a:latin typeface="Century Gothic" pitchFamily="-65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500">
          <a:solidFill>
            <a:srgbClr val="003399"/>
          </a:solidFill>
          <a:latin typeface="Century Gothic" pitchFamily="-65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500">
          <a:solidFill>
            <a:srgbClr val="003399"/>
          </a:solidFill>
          <a:latin typeface="Century Gothic" pitchFamily="-65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500">
          <a:solidFill>
            <a:srgbClr val="003399"/>
          </a:solidFill>
          <a:latin typeface="Century Gothic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bg2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5.xml"/><Relationship Id="rId4" Type="http://schemas.openxmlformats.org/officeDocument/2006/relationships/oleObject" Target="../embeddings/Hoja_de_c_lculo_de_Microsoft_Office_Excel_97-20036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www.banxico.org.mx/index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png"/><Relationship Id="rId4" Type="http://schemas.openxmlformats.org/officeDocument/2006/relationships/oleObject" Target="../embeddings/Hoja_de_c_lculo_de_Microsoft_Office_Excel_97-20037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slide" Target="slide13.xml"/><Relationship Id="rId4" Type="http://schemas.openxmlformats.org/officeDocument/2006/relationships/oleObject" Target="../embeddings/Hoja_de_c_lculo_de_Microsoft_Office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slide" Target="slide13.xml"/><Relationship Id="rId4" Type="http://schemas.openxmlformats.org/officeDocument/2006/relationships/oleObject" Target="../embeddings/Hoja_de_c_lculo_de_Microsoft_Office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slide" Target="slide13.xml"/><Relationship Id="rId4" Type="http://schemas.openxmlformats.org/officeDocument/2006/relationships/oleObject" Target="../embeddings/Hoja_de_c_lculo_de_Microsoft_Office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slide" Target="slide13.xml"/><Relationship Id="rId4" Type="http://schemas.openxmlformats.org/officeDocument/2006/relationships/oleObject" Target="../embeddings/Hoja_de_c_lculo_de_Microsoft_Office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 descr="Portada de presentación 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uadroTexto 4"/>
          <p:cNvSpPr txBox="1">
            <a:spLocks noChangeArrowheads="1"/>
          </p:cNvSpPr>
          <p:nvPr/>
        </p:nvSpPr>
        <p:spPr bwMode="auto">
          <a:xfrm>
            <a:off x="4211638" y="3644900"/>
            <a:ext cx="4932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schemeClr val="bg1"/>
                </a:solidFill>
                <a:latin typeface="Century Gothic" pitchFamily="34" charset="0"/>
              </a:rPr>
              <a:t>COMERCIALIZACIÓN   DE  AFORE  INBURSA</a:t>
            </a:r>
          </a:p>
          <a:p>
            <a:pPr algn="r"/>
            <a:endParaRPr lang="es-ES_tradnl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es-ES_tradnl">
                <a:solidFill>
                  <a:schemeClr val="bg1"/>
                </a:solidFill>
                <a:latin typeface="Century Gothic" pitchFamily="34" charset="0"/>
              </a:rPr>
              <a:t>Julio de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44624"/>
            <a:ext cx="9143999" cy="6492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004080"/>
                </a:solidFill>
                <a:latin typeface="+mj-lt"/>
                <a:cs typeface="ＭＳ Ｐゴシック" pitchFamily="-65" charset="-128"/>
              </a:rPr>
              <a:t>Comparativo de Rendimientos en forma anual 2006 - 2010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65" charset="-128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86409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51520" y="5445224"/>
            <a:ext cx="8640960" cy="36933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43000"/>
                </a:schemeClr>
              </a:gs>
              <a:gs pos="5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rgbClr val="32757A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Se muestra el Rendimiento anual de la SB-_, no el promedio de los últimos 3 años.</a:t>
            </a:r>
            <a:endParaRPr lang="es-MX" dirty="0"/>
          </a:p>
        </p:txBody>
      </p:sp>
      <p:sp>
        <p:nvSpPr>
          <p:cNvPr id="6" name="5 CuadroTexto">
            <a:hlinkClick r:id="" action="ppaction://noaction"/>
          </p:cNvPr>
          <p:cNvSpPr txBox="1"/>
          <p:nvPr/>
        </p:nvSpPr>
        <p:spPr>
          <a:xfrm>
            <a:off x="5652120" y="5949280"/>
            <a:ext cx="3240360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FF00"/>
                </a:solidFill>
              </a:rPr>
              <a:t>Regresar a D - “Eficiencia”</a:t>
            </a:r>
            <a:endParaRPr lang="es-MX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a typeface="ＭＳ Ｐゴシック" pitchFamily="-110" charset="-128"/>
              </a:rPr>
              <a:t>Participación de las </a:t>
            </a:r>
            <a:r>
              <a:rPr lang="es-MX" b="1" dirty="0" err="1" smtClean="0">
                <a:ea typeface="ＭＳ Ｐゴシック" pitchFamily="-110" charset="-128"/>
              </a:rPr>
              <a:t>Afore´s</a:t>
            </a:r>
            <a:r>
              <a:rPr lang="es-MX" b="1" dirty="0" smtClean="0">
                <a:ea typeface="ＭＳ Ｐゴシック" pitchFamily="-110" charset="-128"/>
              </a:rPr>
              <a:t> en el Mercado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464496" cy="533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3394116" cy="2733784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metal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06896" y="44624"/>
            <a:ext cx="8229600" cy="649287"/>
          </a:xfrm>
        </p:spPr>
        <p:txBody>
          <a:bodyPr/>
          <a:lstStyle/>
          <a:p>
            <a:r>
              <a:rPr lang="es-MX" b="1" dirty="0" smtClean="0">
                <a:ea typeface="ＭＳ Ｐゴシック" pitchFamily="-110" charset="-128"/>
              </a:rPr>
              <a:t>Participación de las </a:t>
            </a:r>
            <a:r>
              <a:rPr lang="es-MX" b="1" dirty="0" err="1" smtClean="0">
                <a:ea typeface="ＭＳ Ｐゴシック" pitchFamily="-110" charset="-128"/>
              </a:rPr>
              <a:t>Afore´s</a:t>
            </a:r>
            <a:r>
              <a:rPr lang="es-MX" b="1" dirty="0" smtClean="0">
                <a:ea typeface="ＭＳ Ｐゴシック" pitchFamily="-110" charset="-128"/>
              </a:rPr>
              <a:t>   en el Mercado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6" t="6426" r="2863" b="6817"/>
          <a:stretch>
            <a:fillRect/>
          </a:stretch>
        </p:blipFill>
        <p:spPr bwMode="auto">
          <a:xfrm>
            <a:off x="390202" y="727965"/>
            <a:ext cx="8430270" cy="464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115616" y="45091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Recursos Administrados por  las Afores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558924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mercado está concentrado en solo 5 Afores, quienes representan 65% del total.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a typeface="ＭＳ Ｐゴシック" pitchFamily="-110" charset="-128"/>
              </a:rPr>
              <a:t>Afore </a:t>
            </a:r>
            <a:r>
              <a:rPr lang="es-MX" b="1" dirty="0" err="1" smtClean="0">
                <a:ea typeface="ＭＳ Ｐゴシック" pitchFamily="-110" charset="-128"/>
              </a:rPr>
              <a:t>Inbursa</a:t>
            </a:r>
            <a:r>
              <a:rPr lang="es-MX" b="1" dirty="0" smtClean="0">
                <a:ea typeface="ＭＳ Ｐゴシック" pitchFamily="-110" charset="-128"/>
              </a:rPr>
              <a:t> es ESTABLE</a:t>
            </a:r>
          </a:p>
        </p:txBody>
      </p:sp>
      <p:sp>
        <p:nvSpPr>
          <p:cNvPr id="17411" name="3 Rectángulo"/>
          <p:cNvSpPr>
            <a:spLocks noChangeArrowheads="1"/>
          </p:cNvSpPr>
          <p:nvPr/>
        </p:nvSpPr>
        <p:spPr bwMode="auto">
          <a:xfrm>
            <a:off x="539750" y="50133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dirty="0"/>
              <a:t>Ver comparativos históricos con otras Afores del último año, los últimos 3 años, y los últimos 10 años/1997 en </a:t>
            </a:r>
            <a:r>
              <a:rPr lang="es-MX" dirty="0" smtClean="0"/>
              <a:t>adelante</a:t>
            </a:r>
            <a:endParaRPr lang="es-MX" dirty="0"/>
          </a:p>
        </p:txBody>
      </p:sp>
      <p:graphicFrame>
        <p:nvGraphicFramePr>
          <p:cNvPr id="17413" name="Object 10"/>
          <p:cNvGraphicFramePr>
            <a:graphicFrameLocks noChangeAspect="1"/>
          </p:cNvGraphicFramePr>
          <p:nvPr/>
        </p:nvGraphicFramePr>
        <p:xfrm>
          <a:off x="179388" y="836613"/>
          <a:ext cx="8713787" cy="5113337"/>
        </p:xfrm>
        <a:graphic>
          <a:graphicData uri="http://schemas.openxmlformats.org/presentationml/2006/ole">
            <p:oleObj spid="_x0000_s17413" name="Gráfico" r:id="rId4" imgW="6515100" imgH="3943350" progId="Excel.Sheet.8">
              <p:embed/>
            </p:oleObj>
          </a:graphicData>
        </a:graphic>
      </p:graphicFrame>
      <p:sp>
        <p:nvSpPr>
          <p:cNvPr id="5" name="4 CuadroTexto">
            <a:hlinkClick r:id="rId5" action="ppaction://hlinksldjump"/>
          </p:cNvPr>
          <p:cNvSpPr txBox="1"/>
          <p:nvPr/>
        </p:nvSpPr>
        <p:spPr>
          <a:xfrm>
            <a:off x="7596336" y="5733256"/>
            <a:ext cx="1547664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FF00"/>
                </a:solidFill>
              </a:rPr>
              <a:t>Ver Gráficas SB – 2/5</a:t>
            </a:r>
            <a:endParaRPr lang="es-MX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84"/>
          <p:cNvGraphicFramePr>
            <a:graphicFrameLocks noGrp="1"/>
          </p:cNvGraphicFramePr>
          <p:nvPr>
            <p:ph idx="1"/>
          </p:nvPr>
        </p:nvGraphicFramePr>
        <p:xfrm>
          <a:off x="34925" y="1196975"/>
          <a:ext cx="7272338" cy="3502025"/>
        </p:xfrm>
        <a:graphic>
          <a:graphicData uri="http://schemas.openxmlformats.org/drawingml/2006/table">
            <a:tbl>
              <a:tblPr/>
              <a:tblGrid>
                <a:gridCol w="1873250"/>
                <a:gridCol w="1079500"/>
                <a:gridCol w="1081088"/>
                <a:gridCol w="1079500"/>
                <a:gridCol w="1081087"/>
                <a:gridCol w="1077913"/>
              </a:tblGrid>
              <a:tr h="3238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ADMINISTRADORA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SB 1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SB 2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SB 3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SB 4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SB 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AFIRME BAJIO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AAA/1p(mex)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BANAMEX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BANCOMER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AAA/1p(mex)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BANORTE GENERA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COPPEL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HSBC AFORE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INBURSA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AAA/1p(mex)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A1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A1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A1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A1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A1A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ING AFORE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AAA/1p(mex)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INVERCAP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METLIFE AFORE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PRINCIPAL AFORE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PROFUTURO GNP AFORE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A+/4p(mex)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XXI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679"/>
          <p:cNvSpPr txBox="1">
            <a:spLocks noChangeArrowheads="1"/>
          </p:cNvSpPr>
          <p:nvPr/>
        </p:nvSpPr>
        <p:spPr bwMode="auto">
          <a:xfrm>
            <a:off x="395288" y="620713"/>
            <a:ext cx="77771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 dirty="0" err="1"/>
              <a:t>Fitch</a:t>
            </a:r>
            <a:r>
              <a:rPr lang="es-ES" sz="1600" b="1" dirty="0"/>
              <a:t> México,</a:t>
            </a:r>
            <a:r>
              <a:rPr lang="es-ES" sz="1600" dirty="0"/>
              <a:t> </a:t>
            </a:r>
            <a:r>
              <a:rPr lang="es-ES" sz="1600" b="1" dirty="0"/>
              <a:t>S.A. de C.V.,</a:t>
            </a:r>
            <a:r>
              <a:rPr lang="es-ES" sz="1600" dirty="0"/>
              <a:t> es una organización enfocada esencialmente a prestar </a:t>
            </a:r>
          </a:p>
          <a:p>
            <a:r>
              <a:rPr lang="es-ES" sz="1600" dirty="0"/>
              <a:t>servicios de calificación financiera de diverso orden.</a:t>
            </a:r>
            <a:br>
              <a:rPr lang="es-ES" sz="1600" dirty="0"/>
            </a:br>
            <a:endParaRPr lang="es-ES" sz="1600" dirty="0"/>
          </a:p>
        </p:txBody>
      </p:sp>
      <p:sp>
        <p:nvSpPr>
          <p:cNvPr id="6" name="Text Box 680"/>
          <p:cNvSpPr txBox="1">
            <a:spLocks noChangeArrowheads="1"/>
          </p:cNvSpPr>
          <p:nvPr/>
        </p:nvSpPr>
        <p:spPr bwMode="auto">
          <a:xfrm>
            <a:off x="98425" y="4868863"/>
            <a:ext cx="8794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200" b="1"/>
              <a:t>AAA(mex)</a:t>
            </a:r>
            <a:r>
              <a:rPr lang="es-ES" sz="1200"/>
              <a:t>El nivel de calidad de los activos y administración de la Siefore, que se desprende de la evaluación de factores que incluyen: calidad y diversificación de los activos del portafolio, fuerzas y debilidades de la administración, capacidad operativa y consistencia en las estrategias de inversión es sobresaliente, en relación a otras Siefores.</a:t>
            </a:r>
          </a:p>
        </p:txBody>
      </p:sp>
      <p:sp>
        <p:nvSpPr>
          <p:cNvPr id="7" name="Text Box 681"/>
          <p:cNvSpPr txBox="1">
            <a:spLocks noChangeArrowheads="1"/>
          </p:cNvSpPr>
          <p:nvPr/>
        </p:nvSpPr>
        <p:spPr bwMode="auto">
          <a:xfrm>
            <a:off x="100013" y="5630863"/>
            <a:ext cx="8793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/>
              <a:t>1p(mex)  </a:t>
            </a:r>
            <a:r>
              <a:rPr lang="es-ES" sz="1200"/>
              <a:t>La sensibilidad de esta Siefore a condiciones cambiantes en los factores de mercado es </a:t>
            </a:r>
            <a:r>
              <a:rPr lang="es-ES" sz="1200" b="1"/>
              <a:t> extremadamente baja</a:t>
            </a:r>
            <a:r>
              <a:rPr lang="es-ES" sz="1200"/>
              <a:t>, en           </a:t>
            </a:r>
          </a:p>
          <a:p>
            <a:r>
              <a:rPr lang="es-ES" sz="1200"/>
              <a:t>                relación a otras Siefores.</a:t>
            </a:r>
          </a:p>
          <a:p>
            <a:r>
              <a:rPr lang="es-ES" sz="1200" b="1"/>
              <a:t>2p(mex) </a:t>
            </a:r>
            <a:r>
              <a:rPr lang="es-ES" sz="1200"/>
              <a:t>La sensibilidad de esta Siefore a condiciones cambiantes en los factores de mercado es </a:t>
            </a:r>
            <a:r>
              <a:rPr lang="es-ES" sz="1200" b="1"/>
              <a:t>baja</a:t>
            </a:r>
            <a:r>
              <a:rPr lang="es-ES" sz="1200"/>
              <a:t>, en relación a otras     </a:t>
            </a:r>
          </a:p>
          <a:p>
            <a:r>
              <a:rPr lang="es-ES" sz="1200"/>
              <a:t>               Siefores. </a:t>
            </a:r>
          </a:p>
        </p:txBody>
      </p:sp>
      <p:sp>
        <p:nvSpPr>
          <p:cNvPr id="8" name="Text Box 685"/>
          <p:cNvSpPr txBox="1">
            <a:spLocks noChangeArrowheads="1"/>
          </p:cNvSpPr>
          <p:nvPr/>
        </p:nvSpPr>
        <p:spPr bwMode="auto">
          <a:xfrm>
            <a:off x="7294563" y="2687638"/>
            <a:ext cx="1952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400" b="1">
                <a:solidFill>
                  <a:srgbClr val="FF0000"/>
                </a:solidFill>
              </a:rPr>
              <a:t>EN INBURSA </a:t>
            </a:r>
          </a:p>
          <a:p>
            <a:pPr algn="ctr"/>
            <a:r>
              <a:rPr lang="es-MX" sz="1400" b="1">
                <a:solidFill>
                  <a:srgbClr val="FF0000"/>
                </a:solidFill>
              </a:rPr>
              <a:t>CONTAMOS</a:t>
            </a:r>
          </a:p>
          <a:p>
            <a:pPr algn="ctr"/>
            <a:r>
              <a:rPr lang="es-MX" sz="1400" b="1">
                <a:solidFill>
                  <a:srgbClr val="FF0000"/>
                </a:solidFill>
              </a:rPr>
              <a:t>CON LAS MEJORES </a:t>
            </a:r>
          </a:p>
          <a:p>
            <a:pPr algn="ctr"/>
            <a:r>
              <a:rPr lang="es-MX" sz="1400" b="1">
                <a:solidFill>
                  <a:srgbClr val="FF0000"/>
                </a:solidFill>
              </a:rPr>
              <a:t>CALIFICACIONES</a:t>
            </a:r>
            <a:endParaRPr lang="es-ES" sz="1400" b="1">
              <a:solidFill>
                <a:srgbClr val="FF0000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8313" y="112713"/>
            <a:ext cx="8229600" cy="649287"/>
          </a:xfrm>
        </p:spPr>
        <p:txBody>
          <a:bodyPr/>
          <a:lstStyle/>
          <a:p>
            <a:r>
              <a:rPr lang="es-MX" b="1" dirty="0" smtClean="0">
                <a:ea typeface="ＭＳ Ｐゴシック" pitchFamily="-110" charset="-128"/>
              </a:rPr>
              <a:t>Evaluación </a:t>
            </a:r>
            <a:r>
              <a:rPr lang="es-MX" b="1" dirty="0" err="1" smtClean="0">
                <a:ea typeface="ＭＳ Ｐゴシック" pitchFamily="-110" charset="-128"/>
              </a:rPr>
              <a:t>Fitch</a:t>
            </a:r>
            <a:endParaRPr lang="es-MX" b="1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Recomendaciones del BM sobre Inversiones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41277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“Cuando las reglas son inciertas, las decisiones de inversión de largo plazo se dificultan y los gestores de las carteras pueden volverse más  conservadores. En todo caso, conviene evaluar si es posible adoptar medidas de riesgo más robustas que sean menos susceptibles de ser revisadas.”</a:t>
            </a:r>
            <a:endParaRPr lang="es-MX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4005064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Reporte sobre el Sistema  Financiero ,  </a:t>
            </a:r>
            <a:r>
              <a:rPr lang="es-MX" sz="1600" dirty="0" err="1" smtClean="0"/>
              <a:t>pag</a:t>
            </a:r>
            <a:r>
              <a:rPr lang="es-MX" sz="1600" dirty="0" smtClean="0"/>
              <a:t>. 163, Banco de México,  julio 2009.</a:t>
            </a:r>
            <a:endParaRPr lang="es-MX" sz="1600" dirty="0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09120"/>
            <a:ext cx="1289893" cy="104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661248"/>
            <a:ext cx="1533153" cy="33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9287"/>
          </a:xfrm>
        </p:spPr>
        <p:txBody>
          <a:bodyPr/>
          <a:lstStyle/>
          <a:p>
            <a:r>
              <a:rPr lang="es-MX" sz="2000" b="1" dirty="0" smtClean="0"/>
              <a:t>Bajos Índices de Riesgo (Diversificación  de las Carteras SB-1)</a:t>
            </a:r>
            <a:endParaRPr lang="es-MX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712241"/>
            <a:ext cx="8784976" cy="5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Llamada rectangular redondeada"/>
          <p:cNvSpPr/>
          <p:nvPr/>
        </p:nvSpPr>
        <p:spPr>
          <a:xfrm>
            <a:off x="3131840" y="4581128"/>
            <a:ext cx="3672408" cy="1296144"/>
          </a:xfrm>
          <a:prstGeom prst="wedgeRoundRectCallout">
            <a:avLst>
              <a:gd name="adj1" fmla="val 82396"/>
              <a:gd name="adj2" fmla="val -21275"/>
              <a:gd name="adj3" fmla="val 16667"/>
            </a:avLst>
          </a:prstGeom>
          <a:solidFill>
            <a:schemeClr val="accent1">
              <a:alpha val="5098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Inbursa</a:t>
            </a:r>
            <a:r>
              <a:rPr lang="es-MX" dirty="0" smtClean="0">
                <a:solidFill>
                  <a:schemeClr val="tx1"/>
                </a:solidFill>
              </a:rPr>
              <a:t> tiene CERO inversión en Divisas  y el menor Índice de Inversión en Instrumentos internacionales (0.7)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3707904" y="764704"/>
            <a:ext cx="3672408" cy="1728192"/>
          </a:xfrm>
          <a:prstGeom prst="wedgeRoundRectCallout">
            <a:avLst>
              <a:gd name="adj1" fmla="val 63721"/>
              <a:gd name="adj2" fmla="val 61766"/>
              <a:gd name="adj3" fmla="val 16667"/>
            </a:avLst>
          </a:prstGeom>
          <a:solidFill>
            <a:schemeClr val="accent1">
              <a:alpha val="5098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En contraste, otras Afores están invirtiendo en Instrumentos cuyo comportamiento futuro es incierto, como Instrumentos Internacionales de Deuda, (ver cuales)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9287"/>
          </a:xfrm>
        </p:spPr>
        <p:txBody>
          <a:bodyPr/>
          <a:lstStyle/>
          <a:p>
            <a:r>
              <a:rPr lang="es-MX" sz="2000" b="1" dirty="0" smtClean="0"/>
              <a:t>Bajos Índices de Riesgo (Diversificación de las Carteras SB-2)</a:t>
            </a:r>
            <a:endParaRPr lang="es-MX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692696"/>
            <a:ext cx="910850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67544" y="5397023"/>
            <a:ext cx="8424936" cy="92333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Además, a partir de la SB-2 a la SB-5, ya se está invirtiendo en Renta Variable, tanto nacional como internacional, y reforzamos ser la Afore  con mayor certidumbre en escenarios volátiles a futuro.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267744" y="2420888"/>
            <a:ext cx="720080" cy="2862322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34.5%</a:t>
            </a:r>
          </a:p>
          <a:p>
            <a:pPr algn="r"/>
            <a:r>
              <a:rPr lang="es-MX" sz="1200" dirty="0" smtClean="0"/>
              <a:t>20.2%</a:t>
            </a:r>
          </a:p>
          <a:p>
            <a:pPr algn="r"/>
            <a:r>
              <a:rPr lang="es-MX" sz="1200" dirty="0" smtClean="0"/>
              <a:t>16.4%</a:t>
            </a:r>
          </a:p>
          <a:p>
            <a:pPr algn="r"/>
            <a:r>
              <a:rPr lang="es-MX" sz="1200" dirty="0" smtClean="0"/>
              <a:t>16.7%</a:t>
            </a:r>
          </a:p>
          <a:p>
            <a:pPr algn="r"/>
            <a:r>
              <a:rPr lang="es-MX" sz="1200" dirty="0" smtClean="0"/>
              <a:t>15.5%</a:t>
            </a:r>
          </a:p>
          <a:p>
            <a:pPr algn="r"/>
            <a:r>
              <a:rPr lang="es-MX" sz="1200" dirty="0" smtClean="0"/>
              <a:t>17.3%</a:t>
            </a:r>
          </a:p>
          <a:p>
            <a:pPr algn="r"/>
            <a:r>
              <a:rPr lang="es-MX" sz="1200" dirty="0" smtClean="0"/>
              <a:t>18.5%</a:t>
            </a:r>
          </a:p>
          <a:p>
            <a:pPr algn="r"/>
            <a:r>
              <a:rPr lang="es-MX" sz="1200" dirty="0" smtClean="0"/>
              <a:t>10.5%</a:t>
            </a:r>
          </a:p>
          <a:p>
            <a:pPr algn="r"/>
            <a:r>
              <a:rPr lang="es-MX" sz="1200" dirty="0" smtClean="0"/>
              <a:t>14.3%</a:t>
            </a:r>
          </a:p>
          <a:p>
            <a:pPr algn="r"/>
            <a:r>
              <a:rPr lang="es-MX" sz="1200" dirty="0" smtClean="0"/>
              <a:t>15.2%</a:t>
            </a:r>
          </a:p>
          <a:p>
            <a:pPr algn="r"/>
            <a:r>
              <a:rPr lang="es-MX" sz="1200" dirty="0" smtClean="0"/>
              <a:t>19.4%</a:t>
            </a:r>
          </a:p>
          <a:p>
            <a:pPr algn="r"/>
            <a:r>
              <a:rPr lang="es-MX" sz="1200" dirty="0" smtClean="0"/>
              <a:t>10.3%</a:t>
            </a:r>
          </a:p>
          <a:p>
            <a:pPr algn="r"/>
            <a:r>
              <a:rPr lang="es-MX" sz="1200" dirty="0" smtClean="0"/>
              <a:t>9.8%</a:t>
            </a:r>
          </a:p>
          <a:p>
            <a:pPr algn="r"/>
            <a:r>
              <a:rPr lang="es-MX" sz="1200" dirty="0" smtClean="0"/>
              <a:t>6%</a:t>
            </a:r>
          </a:p>
          <a:p>
            <a:pPr algn="r"/>
            <a:r>
              <a:rPr lang="es-MX" sz="1200" dirty="0" smtClean="0"/>
              <a:t>12.1%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635896" y="2132856"/>
            <a:ext cx="504056" cy="288032"/>
          </a:xfrm>
          <a:prstGeom prst="rect">
            <a:avLst/>
          </a:prstGeom>
          <a:solidFill>
            <a:srgbClr val="FF0000">
              <a:alpha val="36863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6876256" y="1844824"/>
            <a:ext cx="2267744" cy="576064"/>
          </a:xfrm>
          <a:prstGeom prst="rect">
            <a:avLst/>
          </a:prstGeom>
          <a:solidFill>
            <a:srgbClr val="FF0000">
              <a:alpha val="36863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3923928" y="3501008"/>
            <a:ext cx="4968552" cy="1754326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Los instrumentos en divisas, aún los gubernamentales representan un cierto grado de riesgo por que las paridades han sido muy volátiles, ejemplo: El Dólar, que llegó a alcanzar precios de $14.00 y más en 2008 y hoy tiene un regreso en su precio</a:t>
            </a:r>
            <a:endParaRPr lang="es-MX" dirty="0"/>
          </a:p>
        </p:txBody>
      </p:sp>
      <p:cxnSp>
        <p:nvCxnSpPr>
          <p:cNvPr id="19" name="18 Conector curvado"/>
          <p:cNvCxnSpPr>
            <a:stCxn id="15" idx="0"/>
            <a:endCxn id="12" idx="2"/>
          </p:cNvCxnSpPr>
          <p:nvPr/>
        </p:nvCxnSpPr>
        <p:spPr>
          <a:xfrm rot="16200000" flipV="1">
            <a:off x="4608004" y="1700808"/>
            <a:ext cx="1080120" cy="252028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67544" y="6381328"/>
            <a:ext cx="8424936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RI de la CONSAR permite un máximo del 15% en RV para este tipo de </a:t>
            </a:r>
            <a:r>
              <a:rPr lang="es-MX" dirty="0" err="1" smtClean="0"/>
              <a:t>Siefore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9287"/>
          </a:xfrm>
        </p:spPr>
        <p:txBody>
          <a:bodyPr/>
          <a:lstStyle/>
          <a:p>
            <a:r>
              <a:rPr lang="es-MX" sz="2000" b="1" dirty="0" smtClean="0"/>
              <a:t>Bajos Índices de Riesgo (Diversificación  de las Carteras SB-3)</a:t>
            </a:r>
            <a:endParaRPr lang="es-MX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" y="764704"/>
            <a:ext cx="914259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267744" y="2420888"/>
            <a:ext cx="720080" cy="2862322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41.9%</a:t>
            </a:r>
          </a:p>
          <a:p>
            <a:pPr algn="r"/>
            <a:r>
              <a:rPr lang="es-MX" sz="1200" dirty="0" smtClean="0"/>
              <a:t>26.7%</a:t>
            </a:r>
          </a:p>
          <a:p>
            <a:pPr algn="r"/>
            <a:r>
              <a:rPr lang="es-MX" sz="1200" dirty="0" smtClean="0"/>
              <a:t>23.9%</a:t>
            </a:r>
          </a:p>
          <a:p>
            <a:pPr algn="r"/>
            <a:r>
              <a:rPr lang="es-MX" sz="1200" dirty="0" smtClean="0"/>
              <a:t>19.9%</a:t>
            </a:r>
          </a:p>
          <a:p>
            <a:pPr algn="r"/>
            <a:r>
              <a:rPr lang="es-MX" sz="1200" dirty="0" smtClean="0"/>
              <a:t>21.3%</a:t>
            </a:r>
          </a:p>
          <a:p>
            <a:pPr algn="r"/>
            <a:r>
              <a:rPr lang="es-MX" sz="1200" dirty="0" smtClean="0"/>
              <a:t>24.5%</a:t>
            </a:r>
          </a:p>
          <a:p>
            <a:pPr algn="r"/>
            <a:r>
              <a:rPr lang="es-MX" sz="1200" dirty="0" smtClean="0"/>
              <a:t>14.3%</a:t>
            </a:r>
          </a:p>
          <a:p>
            <a:pPr algn="r"/>
            <a:r>
              <a:rPr lang="es-MX" sz="1200" dirty="0" smtClean="0"/>
              <a:t>19.7%</a:t>
            </a:r>
          </a:p>
          <a:p>
            <a:pPr algn="r"/>
            <a:r>
              <a:rPr lang="es-MX" sz="1200" dirty="0" smtClean="0"/>
              <a:t>24.4%</a:t>
            </a:r>
          </a:p>
          <a:p>
            <a:pPr algn="r"/>
            <a:r>
              <a:rPr lang="es-MX" sz="1200" dirty="0" smtClean="0"/>
              <a:t>15.8%</a:t>
            </a:r>
          </a:p>
          <a:p>
            <a:pPr algn="r"/>
            <a:r>
              <a:rPr lang="es-MX" sz="1200" dirty="0" smtClean="0"/>
              <a:t>19.0%</a:t>
            </a:r>
          </a:p>
          <a:p>
            <a:pPr algn="r"/>
            <a:r>
              <a:rPr lang="es-MX" sz="1200" dirty="0" smtClean="0"/>
              <a:t>14.4%</a:t>
            </a:r>
          </a:p>
          <a:p>
            <a:pPr algn="r"/>
            <a:r>
              <a:rPr lang="es-MX" sz="1200" dirty="0" smtClean="0"/>
              <a:t>12.2%</a:t>
            </a:r>
          </a:p>
          <a:p>
            <a:pPr algn="r"/>
            <a:r>
              <a:rPr lang="es-MX" sz="1200" dirty="0" smtClean="0"/>
              <a:t>8.2%</a:t>
            </a:r>
          </a:p>
          <a:p>
            <a:pPr algn="r"/>
            <a:r>
              <a:rPr lang="es-MX" sz="1200" dirty="0" smtClean="0"/>
              <a:t>14.6%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-36512" y="2708920"/>
            <a:ext cx="1259632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monto máximo en </a:t>
            </a:r>
            <a:r>
              <a:rPr lang="es-MX" dirty="0" err="1" smtClean="0"/>
              <a:t>Rv</a:t>
            </a:r>
            <a:r>
              <a:rPr lang="es-MX" dirty="0" smtClean="0"/>
              <a:t> permitido para este tipo de </a:t>
            </a:r>
            <a:r>
              <a:rPr lang="es-MX" dirty="0" err="1" smtClean="0"/>
              <a:t>Siefore</a:t>
            </a:r>
            <a:r>
              <a:rPr lang="es-MX" dirty="0" smtClean="0"/>
              <a:t> es el 20%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9287"/>
          </a:xfrm>
        </p:spPr>
        <p:txBody>
          <a:bodyPr/>
          <a:lstStyle/>
          <a:p>
            <a:r>
              <a:rPr lang="es-MX" sz="2000" b="1" dirty="0" smtClean="0"/>
              <a:t>Bajos índices de Riesgo (Diversificación  de las Carteras SB-4)</a:t>
            </a:r>
            <a:endParaRPr lang="es-MX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620688"/>
            <a:ext cx="9108504" cy="57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115616" y="5661248"/>
            <a:ext cx="730830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monto máximo en RV permitido para este tipo de </a:t>
            </a:r>
            <a:r>
              <a:rPr lang="es-MX" dirty="0" err="1" smtClean="0"/>
              <a:t>Siefore</a:t>
            </a:r>
            <a:r>
              <a:rPr lang="es-MX" dirty="0" smtClean="0"/>
              <a:t> es el 25%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267744" y="2420888"/>
            <a:ext cx="720080" cy="2862322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45.5%</a:t>
            </a:r>
          </a:p>
          <a:p>
            <a:pPr algn="r"/>
            <a:r>
              <a:rPr lang="es-MX" sz="1200" dirty="0" smtClean="0"/>
              <a:t>31.5%</a:t>
            </a:r>
          </a:p>
          <a:p>
            <a:pPr algn="r"/>
            <a:r>
              <a:rPr lang="es-MX" sz="1200" dirty="0" smtClean="0"/>
              <a:t>25.4%</a:t>
            </a:r>
          </a:p>
          <a:p>
            <a:pPr algn="r"/>
            <a:r>
              <a:rPr lang="es-MX" sz="1200" dirty="0" smtClean="0"/>
              <a:t>26%</a:t>
            </a:r>
          </a:p>
          <a:p>
            <a:pPr algn="r"/>
            <a:r>
              <a:rPr lang="es-MX" sz="1200" dirty="0" smtClean="0"/>
              <a:t>30.8%</a:t>
            </a:r>
          </a:p>
          <a:p>
            <a:pPr algn="r"/>
            <a:r>
              <a:rPr lang="es-MX" sz="1200" dirty="0" smtClean="0"/>
              <a:t>30%</a:t>
            </a:r>
          </a:p>
          <a:p>
            <a:pPr algn="r"/>
            <a:r>
              <a:rPr lang="es-MX" sz="1200" dirty="0" smtClean="0"/>
              <a:t>18%</a:t>
            </a:r>
          </a:p>
          <a:p>
            <a:pPr algn="r"/>
            <a:r>
              <a:rPr lang="es-MX" sz="1200" dirty="0" smtClean="0"/>
              <a:t>22.4%</a:t>
            </a:r>
          </a:p>
          <a:p>
            <a:pPr algn="r"/>
            <a:r>
              <a:rPr lang="es-MX" sz="1200" dirty="0" smtClean="0"/>
              <a:t>18.3%</a:t>
            </a:r>
          </a:p>
          <a:p>
            <a:pPr algn="r"/>
            <a:r>
              <a:rPr lang="es-MX" sz="1200" dirty="0" smtClean="0"/>
              <a:t>21.3%</a:t>
            </a:r>
          </a:p>
          <a:p>
            <a:pPr algn="r"/>
            <a:r>
              <a:rPr lang="es-MX" sz="1200" dirty="0" smtClean="0"/>
              <a:t>26.1%</a:t>
            </a:r>
          </a:p>
          <a:p>
            <a:pPr algn="r"/>
            <a:r>
              <a:rPr lang="es-MX" sz="1200" dirty="0" smtClean="0"/>
              <a:t>17%</a:t>
            </a:r>
          </a:p>
          <a:p>
            <a:pPr algn="r"/>
            <a:r>
              <a:rPr lang="es-MX" sz="1200" dirty="0" smtClean="0"/>
              <a:t>18.1%</a:t>
            </a:r>
          </a:p>
          <a:p>
            <a:pPr algn="r"/>
            <a:r>
              <a:rPr lang="es-MX" sz="1200" dirty="0" smtClean="0"/>
              <a:t>9.4%</a:t>
            </a:r>
          </a:p>
          <a:p>
            <a:pPr algn="r"/>
            <a:r>
              <a:rPr lang="es-MX" sz="1200" dirty="0" smtClean="0"/>
              <a:t>11.8%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44624"/>
            <a:ext cx="8229600" cy="649287"/>
          </a:xfrm>
        </p:spPr>
        <p:txBody>
          <a:bodyPr/>
          <a:lstStyle/>
          <a:p>
            <a:pPr eaLnBrk="1" hangingPunct="1"/>
            <a:r>
              <a:rPr lang="es-MX" b="1" dirty="0" smtClean="0">
                <a:solidFill>
                  <a:srgbClr val="002060"/>
                </a:solidFill>
                <a:ea typeface="ＭＳ Ｐゴシック" pitchFamily="-110" charset="-128"/>
              </a:rPr>
              <a:t>INTRODUCCIÓN</a:t>
            </a:r>
            <a:endParaRPr lang="es-ES" b="1" dirty="0" smtClean="0">
              <a:solidFill>
                <a:srgbClr val="002060"/>
              </a:solidFill>
              <a:ea typeface="ＭＳ Ｐゴシック" pitchFamily="-110" charset="-128"/>
            </a:endParaRPr>
          </a:p>
        </p:txBody>
      </p:sp>
      <p:sp>
        <p:nvSpPr>
          <p:cNvPr id="3075" name="CuadroTexto 3"/>
          <p:cNvSpPr txBox="1">
            <a:spLocks noChangeArrowheads="1"/>
          </p:cNvSpPr>
          <p:nvPr/>
        </p:nvSpPr>
        <p:spPr bwMode="auto">
          <a:xfrm>
            <a:off x="76200" y="6400800"/>
            <a:ext cx="609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836712"/>
            <a:ext cx="4536504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44000"/>
                </a:schemeClr>
              </a:gs>
              <a:gs pos="50000">
                <a:schemeClr val="accent6">
                  <a:lumMod val="60000"/>
                  <a:lumOff val="40000"/>
                  <a:alpha val="44000"/>
                </a:schemeClr>
              </a:gs>
              <a:gs pos="100000">
                <a:schemeClr val="accent6">
                  <a:lumMod val="20000"/>
                  <a:lumOff val="80000"/>
                  <a:alpha val="52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latin typeface="Arial" pitchFamily="34" charset="0"/>
                <a:ea typeface="ＭＳ Ｐゴシック" pitchFamily="34" charset="-128"/>
              </a:rPr>
              <a:t>Como todos sabemos, en Julio de 1997, el IMSS adoptó un Sistema de Capitalización</a:t>
            </a:r>
            <a:r>
              <a:rPr lang="es-MX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s-MX" dirty="0">
                <a:latin typeface="Arial" pitchFamily="34" charset="0"/>
                <a:ea typeface="ＭＳ Ｐゴシック" pitchFamily="34" charset="-128"/>
              </a:rPr>
              <a:t>Individual para de esta manera garantizar el pago de las Pensiones de los Trabajadores afiliados a ese Instituto</a:t>
            </a:r>
            <a:r>
              <a:rPr lang="es-MX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64088" y="3302982"/>
            <a:ext cx="3600400" cy="28623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44000"/>
                </a:schemeClr>
              </a:gs>
              <a:gs pos="50000">
                <a:schemeClr val="accent6">
                  <a:lumMod val="60000"/>
                  <a:lumOff val="40000"/>
                  <a:alpha val="44000"/>
                </a:schemeClr>
              </a:gs>
              <a:gs pos="100000">
                <a:schemeClr val="accent6">
                  <a:lumMod val="20000"/>
                  <a:lumOff val="80000"/>
                  <a:alpha val="52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latin typeface="Arial" pitchFamily="34" charset="0"/>
                <a:ea typeface="ＭＳ Ｐゴシック" pitchFamily="34" charset="-128"/>
              </a:rPr>
              <a:t>Esto trajo como necesidad, la creación de Cuentas Individuales en las que se acumularían los recursos con los que los Trabajadores se pensionarán. Cuentas Individuales que a su vez serán administradas por las Afores, y los recursos de Dichas Cuentas Individuales </a:t>
            </a:r>
            <a:r>
              <a:rPr lang="es-MX" dirty="0" smtClean="0">
                <a:latin typeface="Arial" pitchFamily="34" charset="0"/>
                <a:ea typeface="ＭＳ Ｐゴシック" pitchFamily="34" charset="-128"/>
              </a:rPr>
              <a:t>serán invertidos  en </a:t>
            </a:r>
            <a:r>
              <a:rPr lang="es-MX" dirty="0">
                <a:latin typeface="Arial" pitchFamily="34" charset="0"/>
                <a:ea typeface="ＭＳ Ｐゴシック" pitchFamily="34" charset="-128"/>
              </a:rPr>
              <a:t>las </a:t>
            </a:r>
            <a:r>
              <a:rPr lang="es-MX" dirty="0" err="1">
                <a:latin typeface="Arial" pitchFamily="34" charset="0"/>
                <a:ea typeface="ＭＳ Ｐゴシック" pitchFamily="34" charset="-128"/>
              </a:rPr>
              <a:t>Siefores</a:t>
            </a:r>
            <a:r>
              <a:rPr lang="es-MX" dirty="0">
                <a:latin typeface="Arial" pitchFamily="34" charset="0"/>
                <a:ea typeface="ＭＳ Ｐゴシック" pitchFamily="34" charset="-128"/>
              </a:rPr>
              <a:t>.</a:t>
            </a:r>
            <a:endParaRPr lang="es-MX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5241974"/>
            <a:ext cx="3240360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44000"/>
                </a:schemeClr>
              </a:gs>
              <a:gs pos="50000">
                <a:schemeClr val="accent6">
                  <a:lumMod val="60000"/>
                  <a:lumOff val="40000"/>
                  <a:alpha val="44000"/>
                </a:schemeClr>
              </a:gs>
              <a:gs pos="100000">
                <a:schemeClr val="accent6">
                  <a:lumMod val="20000"/>
                  <a:lumOff val="80000"/>
                  <a:alpha val="52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latin typeface="Arial" pitchFamily="34" charset="0"/>
                <a:ea typeface="ＭＳ Ｐゴシック" pitchFamily="34" charset="-128"/>
              </a:rPr>
              <a:t>Por ello, es preciso elegir inteligentemente la Afore (y </a:t>
            </a:r>
            <a:r>
              <a:rPr lang="es-MX" dirty="0" err="1">
                <a:latin typeface="Arial" pitchFamily="34" charset="0"/>
                <a:ea typeface="ＭＳ Ｐゴシック" pitchFamily="34" charset="-128"/>
              </a:rPr>
              <a:t>Siefore</a:t>
            </a:r>
            <a:r>
              <a:rPr lang="es-MX" dirty="0">
                <a:latin typeface="Arial" pitchFamily="34" charset="0"/>
                <a:ea typeface="ＭＳ Ｐゴシック" pitchFamily="34" charset="-128"/>
              </a:rPr>
              <a:t>) adecuadas.</a:t>
            </a:r>
            <a:endParaRPr lang="es-MX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079" name="8 Imagen" descr="Imss 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088232" cy="242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1043608" y="2564905"/>
            <a:ext cx="3456384" cy="2376264"/>
            <a:chOff x="2643174" y="3648678"/>
            <a:chExt cx="4000528" cy="2852156"/>
          </a:xfrm>
        </p:grpSpPr>
        <p:grpSp>
          <p:nvGrpSpPr>
            <p:cNvPr id="3081" name="90 Grupo"/>
            <p:cNvGrpSpPr>
              <a:grpSpLocks/>
            </p:cNvGrpSpPr>
            <p:nvPr/>
          </p:nvGrpSpPr>
          <p:grpSpPr bwMode="auto">
            <a:xfrm>
              <a:off x="3143240" y="4214818"/>
              <a:ext cx="3071834" cy="2286016"/>
              <a:chOff x="3143240" y="4214818"/>
              <a:chExt cx="3071834" cy="2286016"/>
            </a:xfrm>
          </p:grpSpPr>
          <p:grpSp>
            <p:nvGrpSpPr>
              <p:cNvPr id="3083" name="88 Grupo"/>
              <p:cNvGrpSpPr>
                <a:grpSpLocks/>
              </p:cNvGrpSpPr>
              <p:nvPr/>
            </p:nvGrpSpPr>
            <p:grpSpPr bwMode="auto">
              <a:xfrm>
                <a:off x="3143240" y="4214818"/>
                <a:ext cx="3071834" cy="2286016"/>
                <a:chOff x="3214678" y="4000504"/>
                <a:chExt cx="3071834" cy="2286016"/>
              </a:xfrm>
            </p:grpSpPr>
            <p:sp>
              <p:nvSpPr>
                <p:cNvPr id="15" name="14 Elipse"/>
                <p:cNvSpPr/>
                <p:nvPr/>
              </p:nvSpPr>
              <p:spPr bwMode="auto">
                <a:xfrm>
                  <a:off x="3214678" y="4000504"/>
                  <a:ext cx="3071834" cy="2286016"/>
                </a:xfrm>
                <a:prstGeom prst="ellipse">
                  <a:avLst/>
                </a:prstGeom>
                <a:solidFill>
                  <a:srgbClr val="FF0000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lIns="90000" tIns="46800" rIns="90000" bIns="46800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MX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088" name="15 CuadroTexto"/>
                <p:cNvSpPr txBox="1">
                  <a:spLocks noChangeArrowheads="1"/>
                </p:cNvSpPr>
                <p:nvPr/>
              </p:nvSpPr>
              <p:spPr bwMode="auto">
                <a:xfrm>
                  <a:off x="3214678" y="4143380"/>
                  <a:ext cx="3071834" cy="1360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MX" sz="2000" b="1">
                      <a:solidFill>
                        <a:schemeClr val="bg1"/>
                      </a:solidFill>
                    </a:rPr>
                    <a:t>CUENTA</a:t>
                  </a:r>
                </a:p>
                <a:p>
                  <a:pPr algn="ctr"/>
                  <a:r>
                    <a:rPr lang="es-MX" sz="2000" b="1">
                      <a:solidFill>
                        <a:schemeClr val="bg1"/>
                      </a:solidFill>
                    </a:rPr>
                    <a:t>INDIVIDUAL</a:t>
                  </a:r>
                </a:p>
              </p:txBody>
            </p:sp>
          </p:grpSp>
          <p:pic>
            <p:nvPicPr>
              <p:cNvPr id="14" name="Picture 1" descr="C:\Program Files\Microsoft Office\Media\CntCD1\Animated\j0178310.gif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7836" y="5573503"/>
                <a:ext cx="666755" cy="6649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2" name="11 Rectángulo"/>
            <p:cNvSpPr/>
            <p:nvPr/>
          </p:nvSpPr>
          <p:spPr>
            <a:xfrm>
              <a:off x="2643174" y="3648678"/>
              <a:ext cx="4000528" cy="2209214"/>
            </a:xfrm>
            <a:prstGeom prst="rect">
              <a:avLst/>
            </a:prstGeom>
            <a:noFill/>
          </p:spPr>
          <p:txBody>
            <a:bodyPr wrap="none">
              <a:prstTxWarp prst="textArchUpPour">
                <a:avLst>
                  <a:gd name="adj1" fmla="val 12057941"/>
                  <a:gd name="adj2" fmla="val 64535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s-ES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AFORE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9287"/>
          </a:xfrm>
        </p:spPr>
        <p:txBody>
          <a:bodyPr/>
          <a:lstStyle/>
          <a:p>
            <a:r>
              <a:rPr lang="es-MX" sz="2000" b="1" dirty="0" smtClean="0"/>
              <a:t>Bajos índices de Riesgo (Diversificación  de las Carteras SB-5)</a:t>
            </a:r>
            <a:endParaRPr lang="es-MX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692696"/>
            <a:ext cx="806489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15616" y="5661248"/>
            <a:ext cx="730830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monto máximo en RV permitido para este tipo de </a:t>
            </a:r>
            <a:r>
              <a:rPr lang="es-MX" dirty="0" err="1" smtClean="0"/>
              <a:t>Siefore</a:t>
            </a:r>
            <a:r>
              <a:rPr lang="es-MX" dirty="0" smtClean="0"/>
              <a:t> es el 30%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20" y="2510894"/>
            <a:ext cx="720080" cy="2862322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49.1%</a:t>
            </a:r>
          </a:p>
          <a:p>
            <a:pPr algn="r"/>
            <a:r>
              <a:rPr lang="es-MX" sz="1200" dirty="0" smtClean="0"/>
              <a:t>36.9%</a:t>
            </a:r>
          </a:p>
          <a:p>
            <a:pPr algn="r"/>
            <a:r>
              <a:rPr lang="es-MX" sz="1200" dirty="0" smtClean="0"/>
              <a:t>30.7%</a:t>
            </a:r>
          </a:p>
          <a:p>
            <a:pPr algn="r"/>
            <a:r>
              <a:rPr lang="es-MX" sz="1200" dirty="0" smtClean="0"/>
              <a:t>29.9%</a:t>
            </a:r>
          </a:p>
          <a:p>
            <a:pPr algn="r"/>
            <a:r>
              <a:rPr lang="es-MX" sz="1200" dirty="0" smtClean="0"/>
              <a:t>30%</a:t>
            </a:r>
          </a:p>
          <a:p>
            <a:pPr algn="r"/>
            <a:r>
              <a:rPr lang="es-MX" sz="1200" dirty="0" smtClean="0"/>
              <a:t>33.4%</a:t>
            </a:r>
          </a:p>
          <a:p>
            <a:pPr algn="r"/>
            <a:r>
              <a:rPr lang="es-MX" sz="1200" dirty="0" smtClean="0"/>
              <a:t>33.1%</a:t>
            </a:r>
          </a:p>
          <a:p>
            <a:pPr algn="r"/>
            <a:r>
              <a:rPr lang="es-MX" sz="1200" dirty="0" smtClean="0"/>
              <a:t>21.3%</a:t>
            </a:r>
          </a:p>
          <a:p>
            <a:pPr algn="r"/>
            <a:r>
              <a:rPr lang="es-MX" sz="1200" dirty="0" smtClean="0"/>
              <a:t>20.8%</a:t>
            </a:r>
          </a:p>
          <a:p>
            <a:pPr algn="r"/>
            <a:r>
              <a:rPr lang="es-MX" sz="1200" dirty="0" smtClean="0"/>
              <a:t>28.5%</a:t>
            </a:r>
          </a:p>
          <a:p>
            <a:pPr algn="r"/>
            <a:r>
              <a:rPr lang="es-MX" sz="1200" dirty="0" smtClean="0"/>
              <a:t>18.6%226.9%</a:t>
            </a:r>
          </a:p>
          <a:p>
            <a:pPr algn="r"/>
            <a:r>
              <a:rPr lang="es-MX" sz="1200" dirty="0" smtClean="0"/>
              <a:t>21.1%</a:t>
            </a:r>
          </a:p>
          <a:p>
            <a:pPr algn="r"/>
            <a:r>
              <a:rPr lang="es-MX" sz="1200" dirty="0" smtClean="0"/>
              <a:t>10.2%</a:t>
            </a:r>
          </a:p>
          <a:p>
            <a:pPr algn="r"/>
            <a:r>
              <a:rPr lang="es-MX" sz="1200" dirty="0" smtClean="0"/>
              <a:t>19.5%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9287"/>
          </a:xfrm>
        </p:spPr>
        <p:txBody>
          <a:bodyPr/>
          <a:lstStyle/>
          <a:p>
            <a:r>
              <a:rPr lang="es-MX" sz="2000" b="1" dirty="0" smtClean="0"/>
              <a:t>Bajos Índices de Riesgo – Composición de la Cartera)</a:t>
            </a:r>
            <a:endParaRPr lang="es-MX" sz="20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860032" y="-27384"/>
            <a:ext cx="4283968" cy="649287"/>
          </a:xfrm>
        </p:spPr>
        <p:txBody>
          <a:bodyPr/>
          <a:lstStyle/>
          <a:p>
            <a:r>
              <a:rPr lang="es-MX" sz="2000" b="1" dirty="0" smtClean="0"/>
              <a:t>Bajos Índices de Riesgo</a:t>
            </a:r>
            <a:br>
              <a:rPr lang="es-MX" sz="2000" b="1" dirty="0" smtClean="0"/>
            </a:br>
            <a:r>
              <a:rPr lang="es-MX" sz="2000" b="1" dirty="0" smtClean="0"/>
              <a:t>Composición de la Cartera SB-1</a:t>
            </a:r>
            <a:endParaRPr lang="es-MX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58"/>
            <a:ext cx="4427984" cy="68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373216"/>
            <a:ext cx="360095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932040" y="1844824"/>
            <a:ext cx="3600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Resaltar el tipo de instrumentos que se utilizan para demostrar la estabilidad de la cartera.</a:t>
            </a:r>
            <a:endParaRPr lang="es-MX" dirty="0"/>
          </a:p>
        </p:txBody>
      </p:sp>
      <p:sp>
        <p:nvSpPr>
          <p:cNvPr id="6" name="5 CuadroTexto">
            <a:hlinkClick r:id="" action="ppaction://noaction"/>
          </p:cNvPr>
          <p:cNvSpPr txBox="1"/>
          <p:nvPr/>
        </p:nvSpPr>
        <p:spPr>
          <a:xfrm>
            <a:off x="7164288" y="5949280"/>
            <a:ext cx="1872208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FF00"/>
                </a:solidFill>
              </a:rPr>
              <a:t>Regresar D - 50</a:t>
            </a:r>
            <a:endParaRPr lang="es-MX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860032" y="-27384"/>
            <a:ext cx="4283968" cy="649287"/>
          </a:xfrm>
        </p:spPr>
        <p:txBody>
          <a:bodyPr/>
          <a:lstStyle/>
          <a:p>
            <a:r>
              <a:rPr lang="es-MX" sz="2000" b="1" dirty="0" smtClean="0"/>
              <a:t>Bajos Índices de Riesgo</a:t>
            </a:r>
            <a:br>
              <a:rPr lang="es-MX" sz="2000" b="1" dirty="0" smtClean="0"/>
            </a:br>
            <a:r>
              <a:rPr lang="es-MX" sz="2000" b="1" dirty="0" smtClean="0"/>
              <a:t>Composición de la Cartera SB-2)</a:t>
            </a:r>
            <a:endParaRPr lang="es-MX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4464496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373216"/>
            <a:ext cx="43204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>
            <a:hlinkClick r:id="" action="ppaction://noaction"/>
          </p:cNvPr>
          <p:cNvSpPr txBox="1"/>
          <p:nvPr/>
        </p:nvSpPr>
        <p:spPr>
          <a:xfrm>
            <a:off x="7164288" y="5949280"/>
            <a:ext cx="1872208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FF00"/>
                </a:solidFill>
              </a:rPr>
              <a:t>Regresar D - 50</a:t>
            </a:r>
            <a:endParaRPr lang="es-MX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860032" y="-27384"/>
            <a:ext cx="4283968" cy="649287"/>
          </a:xfrm>
        </p:spPr>
        <p:txBody>
          <a:bodyPr/>
          <a:lstStyle/>
          <a:p>
            <a:r>
              <a:rPr lang="es-MX" sz="2000" b="1" dirty="0" smtClean="0"/>
              <a:t>Bajos Índices de Riesgo</a:t>
            </a:r>
            <a:br>
              <a:rPr lang="es-MX" sz="2000" b="1" dirty="0" smtClean="0"/>
            </a:br>
            <a:r>
              <a:rPr lang="es-MX" sz="2000" b="1" dirty="0" smtClean="0"/>
              <a:t>Composición de la Cartera SB-3)</a:t>
            </a:r>
            <a:endParaRPr lang="es-MX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301208"/>
            <a:ext cx="38704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>
            <a:hlinkClick r:id="" action="ppaction://noaction"/>
          </p:cNvPr>
          <p:cNvSpPr txBox="1"/>
          <p:nvPr/>
        </p:nvSpPr>
        <p:spPr>
          <a:xfrm>
            <a:off x="7164288" y="5949280"/>
            <a:ext cx="1872208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FF00"/>
                </a:solidFill>
              </a:rPr>
              <a:t>Regresar D - 50</a:t>
            </a:r>
            <a:endParaRPr lang="es-MX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ea typeface="ＭＳ Ｐゴシック" pitchFamily="-110" charset="-128"/>
              </a:rPr>
              <a:t>La Medición del Riesgo (El </a:t>
            </a:r>
            <a:r>
              <a:rPr lang="es-MX" b="1" dirty="0" err="1" smtClean="0">
                <a:ea typeface="ＭＳ Ｐゴシック" pitchFamily="-110" charset="-128"/>
              </a:rPr>
              <a:t>VaR</a:t>
            </a:r>
            <a:r>
              <a:rPr lang="es-MX" b="1" dirty="0" smtClean="0">
                <a:ea typeface="ＭＳ Ｐゴシック" pitchFamily="-110" charset="-128"/>
              </a:rPr>
              <a:t>)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908720"/>
            <a:ext cx="4320480" cy="193899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accent3"/>
                </a:solidFill>
              </a:rPr>
              <a:t>El </a:t>
            </a:r>
            <a:r>
              <a:rPr lang="es-MX" sz="2400" b="1" dirty="0" err="1">
                <a:solidFill>
                  <a:schemeClr val="accent3"/>
                </a:solidFill>
              </a:rPr>
              <a:t>VaR</a:t>
            </a:r>
            <a:r>
              <a:rPr lang="es-MX" sz="2400" dirty="0">
                <a:solidFill>
                  <a:schemeClr val="accent3"/>
                </a:solidFill>
              </a:rPr>
              <a:t> (Valor en Riesgo) nos sirve para saber que tan propensas se </a:t>
            </a:r>
            <a:r>
              <a:rPr lang="es-MX" sz="2400" dirty="0" smtClean="0">
                <a:solidFill>
                  <a:schemeClr val="accent3"/>
                </a:solidFill>
              </a:rPr>
              <a:t>encuentran las </a:t>
            </a:r>
            <a:r>
              <a:rPr lang="es-MX" sz="2400" dirty="0">
                <a:solidFill>
                  <a:schemeClr val="accent3"/>
                </a:solidFill>
              </a:rPr>
              <a:t>administradoras de tener una minusvalía.</a:t>
            </a:r>
            <a:endParaRPr lang="es-ES" sz="2400" dirty="0">
              <a:solidFill>
                <a:schemeClr val="accent3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68144" y="980728"/>
            <a:ext cx="2880320" cy="507831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El Valor en Riesgo conocido como </a:t>
            </a:r>
            <a:r>
              <a:rPr lang="es-MX" b="1" dirty="0" err="1" smtClean="0"/>
              <a:t>VaR</a:t>
            </a:r>
            <a:r>
              <a:rPr lang="es-MX" dirty="0" smtClean="0"/>
              <a:t>, es una herramienta estadística que fortalece la administración de riesgos financieros de los portafolios de inversión. Dicha herramienta, conjuntamente con otras medidas forma parte de la regulación financiera de las </a:t>
            </a:r>
            <a:r>
              <a:rPr lang="es-MX" dirty="0" err="1" smtClean="0"/>
              <a:t>Siefores</a:t>
            </a:r>
            <a:r>
              <a:rPr lang="es-MX" dirty="0" smtClean="0"/>
              <a:t> y sirve para controlar la sensibilidad del portafolios a cambios en las variables financieras como las tasas de interés y el tipo de cambio entre otras.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467544" y="3086958"/>
            <a:ext cx="454733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VaR</a:t>
            </a:r>
            <a:endParaRPr lang="es-ES" sz="1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Comparativo </a:t>
            </a:r>
            <a:r>
              <a:rPr lang="es-MX" b="1" dirty="0" err="1" smtClean="0"/>
              <a:t>VaR</a:t>
            </a:r>
            <a:r>
              <a:rPr lang="es-MX" b="1" dirty="0" smtClean="0"/>
              <a:t> en todas las </a:t>
            </a:r>
            <a:r>
              <a:rPr lang="es-MX" b="1" dirty="0" err="1" smtClean="0"/>
              <a:t>Siefores</a:t>
            </a:r>
            <a:endParaRPr lang="es-MX" b="1" dirty="0"/>
          </a:p>
        </p:txBody>
      </p:sp>
      <p:graphicFrame>
        <p:nvGraphicFramePr>
          <p:cNvPr id="4" name="Group 502"/>
          <p:cNvGraphicFramePr>
            <a:graphicFrameLocks noGrp="1"/>
          </p:cNvGraphicFramePr>
          <p:nvPr>
            <p:ph idx="1"/>
          </p:nvPr>
        </p:nvGraphicFramePr>
        <p:xfrm>
          <a:off x="107504" y="1052736"/>
          <a:ext cx="6480175" cy="4846320"/>
        </p:xfrm>
        <a:graphic>
          <a:graphicData uri="http://schemas.openxmlformats.org/drawingml/2006/table">
            <a:tbl>
              <a:tblPr/>
              <a:tblGrid>
                <a:gridCol w="1508125"/>
                <a:gridCol w="993775"/>
                <a:gridCol w="993775"/>
                <a:gridCol w="995362"/>
                <a:gridCol w="995363"/>
                <a:gridCol w="993775"/>
              </a:tblGrid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AFORE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Siefore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B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10" charset="-128"/>
                        </a:rPr>
                        <a:t>á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sica 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206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Siefore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B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10" charset="-128"/>
                        </a:rPr>
                        <a:t>á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sica 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478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Siefore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B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10" charset="-128"/>
                        </a:rPr>
                        <a:t>á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sica 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5D2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Siefore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B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10" charset="-128"/>
                        </a:rPr>
                        <a:t>á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sica 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8E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Siefore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-110" charset="-128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B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10" charset="-128"/>
                        </a:rPr>
                        <a:t>á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sica 5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0F35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L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10" charset="-128"/>
                        </a:rPr>
                        <a:t>í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mite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0.60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206B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1.00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478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1.30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5D2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1.60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8E3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-110" charset="-128"/>
                        </a:rPr>
                        <a:t>2.00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0F35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Afirme Bajío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Azteca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Banamex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Bancomer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Banorte Generali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Coppel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HSBC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Inbursa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305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ING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Invercap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Metlife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Principal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Profuturo GNP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XXI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Sistema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0.36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0.76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0.96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1.19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</a:rPr>
                        <a:t>1.43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494"/>
          <p:cNvSpPr txBox="1">
            <a:spLocks noChangeArrowheads="1"/>
          </p:cNvSpPr>
          <p:nvPr/>
        </p:nvSpPr>
        <p:spPr bwMode="auto">
          <a:xfrm>
            <a:off x="6876256" y="2780928"/>
            <a:ext cx="2070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004080"/>
                </a:solidFill>
              </a:rPr>
              <a:t>Valor en Riesgo (</a:t>
            </a:r>
            <a:r>
              <a:rPr lang="es-MX" sz="1600" b="1" dirty="0" err="1">
                <a:solidFill>
                  <a:srgbClr val="004080"/>
                </a:solidFill>
              </a:rPr>
              <a:t>VaR</a:t>
            </a:r>
            <a:r>
              <a:rPr lang="es-MX" sz="1600" b="1" dirty="0">
                <a:solidFill>
                  <a:srgbClr val="004080"/>
                </a:solidFill>
              </a:rPr>
              <a:t>) de las </a:t>
            </a:r>
            <a:r>
              <a:rPr lang="es-MX" sz="1600" b="1" dirty="0" err="1">
                <a:solidFill>
                  <a:srgbClr val="004080"/>
                </a:solidFill>
              </a:rPr>
              <a:t>Siefores</a:t>
            </a:r>
            <a:endParaRPr lang="es-MX" sz="1600" b="1" dirty="0">
              <a:solidFill>
                <a:srgbClr val="004080"/>
              </a:solidFill>
            </a:endParaRPr>
          </a:p>
          <a:p>
            <a:pPr algn="ctr"/>
            <a:r>
              <a:rPr lang="es-MX" sz="1600" dirty="0">
                <a:solidFill>
                  <a:srgbClr val="004080"/>
                </a:solidFill>
              </a:rPr>
              <a:t>(Porcentajes al cierre de abril de 2010)</a:t>
            </a:r>
            <a:endParaRPr lang="es-ES" sz="1600" dirty="0">
              <a:solidFill>
                <a:srgbClr val="004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8583" y="112713"/>
            <a:ext cx="8697913" cy="649287"/>
          </a:xfrm>
        </p:spPr>
        <p:txBody>
          <a:bodyPr/>
          <a:lstStyle/>
          <a:p>
            <a:r>
              <a:rPr lang="es-MX" b="1" dirty="0" smtClean="0"/>
              <a:t>Equivalencia de Riesgo asumido con relación al </a:t>
            </a:r>
            <a:r>
              <a:rPr lang="es-MX" b="1" dirty="0" err="1" smtClean="0"/>
              <a:t>VaR</a:t>
            </a:r>
            <a:endParaRPr lang="es-MX" b="1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01440"/>
            <a:ext cx="8914358" cy="437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07504" y="3449712"/>
            <a:ext cx="8892480" cy="216024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07504" y="3881760"/>
            <a:ext cx="8892480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07504" y="2225576"/>
            <a:ext cx="8892480" cy="21602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44016" y="565195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El indicador más cercano al Índice </a:t>
            </a:r>
            <a:r>
              <a:rPr lang="es-MX" b="1" dirty="0" err="1" smtClean="0"/>
              <a:t>VaR</a:t>
            </a:r>
            <a:r>
              <a:rPr lang="es-MX" b="1" dirty="0" smtClean="0"/>
              <a:t> máximo permitido, expone a un mayor Riesgo.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649287"/>
          </a:xfrm>
        </p:spPr>
        <p:txBody>
          <a:bodyPr/>
          <a:lstStyle/>
          <a:p>
            <a:r>
              <a:rPr lang="es-MX" b="1" dirty="0" smtClean="0">
                <a:ea typeface="ＭＳ Ｐゴシック" pitchFamily="-110" charset="-128"/>
              </a:rPr>
              <a:t>Plazo Promedio Ponderado (PPP)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68" y="908720"/>
            <a:ext cx="7314219" cy="923330"/>
          </a:xfrm>
          <a:prstGeom prst="rect">
            <a:avLst/>
          </a:prstGeom>
          <a:noFill/>
          <a:ln w="9525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Nos </a:t>
            </a:r>
            <a:r>
              <a:rPr lang="es-MX" dirty="0"/>
              <a:t>indica el </a:t>
            </a:r>
            <a:r>
              <a:rPr lang="es-MX" dirty="0" smtClean="0"/>
              <a:t>promedio en días al que se invierten los  recursos de  las </a:t>
            </a:r>
            <a:r>
              <a:rPr lang="es-MX" dirty="0" err="1" smtClean="0"/>
              <a:t>Siefores</a:t>
            </a:r>
            <a:r>
              <a:rPr lang="es-MX" dirty="0" smtClean="0"/>
              <a:t>,  la reacción ante la volatilidad de los mercados dependerá  del mismo .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2348880"/>
            <a:ext cx="2808312" cy="286232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Una cartera con un Plazo Promedio Ponderado bajo, es una cartera que utiliza instrumentos que vencen rápidamente, lo que permite tener alta liquidez, y reaccionar más oportunamente ante las fluctuaciones de los mercados. </a:t>
            </a:r>
            <a:endParaRPr lang="es-MX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5986155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500" b="1" dirty="0" smtClean="0">
                <a:solidFill>
                  <a:srgbClr val="002E5C"/>
                </a:solidFill>
              </a:rPr>
              <a:t>¡EN </a:t>
            </a:r>
            <a:r>
              <a:rPr lang="es-MX" sz="1500" b="1" dirty="0">
                <a:solidFill>
                  <a:srgbClr val="002E5C"/>
                </a:solidFill>
              </a:rPr>
              <a:t>INBURSA NOS PREOCUPAMOS POR LA SEGURIDAD Y LOS </a:t>
            </a:r>
            <a:r>
              <a:rPr lang="es-MX" sz="1500" b="1" dirty="0" smtClean="0">
                <a:solidFill>
                  <a:srgbClr val="002E5C"/>
                </a:solidFill>
              </a:rPr>
              <a:t>RECURSOS </a:t>
            </a:r>
            <a:r>
              <a:rPr lang="es-MX" sz="1500" b="1" dirty="0">
                <a:solidFill>
                  <a:srgbClr val="002E5C"/>
                </a:solidFill>
              </a:rPr>
              <a:t>DEL TRABAJADOR</a:t>
            </a:r>
            <a:r>
              <a:rPr lang="es-MX" sz="1500" b="1" dirty="0" smtClean="0">
                <a:solidFill>
                  <a:srgbClr val="002E5C"/>
                </a:solidFill>
              </a:rPr>
              <a:t>!</a:t>
            </a:r>
            <a:endParaRPr lang="es-ES" sz="1500" b="1" dirty="0">
              <a:solidFill>
                <a:srgbClr val="002E5C"/>
              </a:solidFill>
            </a:endParaRPr>
          </a:p>
        </p:txBody>
      </p:sp>
      <p:pic>
        <p:nvPicPr>
          <p:cNvPr id="84993" name="Picture 1" descr="J:\Imágenes\Invertir en Acciones sus cos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79095"/>
            <a:ext cx="3240360" cy="3898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79"/>
          <p:cNvSpPr txBox="1">
            <a:spLocks noChangeArrowheads="1"/>
          </p:cNvSpPr>
          <p:nvPr/>
        </p:nvSpPr>
        <p:spPr bwMode="auto">
          <a:xfrm>
            <a:off x="2033588" y="692696"/>
            <a:ext cx="491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600" b="1" dirty="0">
                <a:solidFill>
                  <a:srgbClr val="004080"/>
                </a:solidFill>
              </a:rPr>
              <a:t>Plazo Promedio Ponderado (PPP) de las </a:t>
            </a:r>
            <a:r>
              <a:rPr lang="es-MX" sz="1600" b="1" dirty="0" err="1">
                <a:solidFill>
                  <a:srgbClr val="004080"/>
                </a:solidFill>
              </a:rPr>
              <a:t>Siefores</a:t>
            </a:r>
            <a:endParaRPr lang="es-MX" sz="1600" b="1" dirty="0">
              <a:solidFill>
                <a:srgbClr val="004080"/>
              </a:solidFill>
            </a:endParaRPr>
          </a:p>
          <a:p>
            <a:pPr algn="ctr"/>
            <a:r>
              <a:rPr lang="es-MX" sz="1600" dirty="0">
                <a:solidFill>
                  <a:srgbClr val="004080"/>
                </a:solidFill>
              </a:rPr>
              <a:t>(Días al cierre de abril de 2010)</a:t>
            </a:r>
            <a:endParaRPr lang="es-ES" sz="1600" dirty="0">
              <a:solidFill>
                <a:srgbClr val="004080"/>
              </a:solidFill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649287"/>
          </a:xfrm>
        </p:spPr>
        <p:txBody>
          <a:bodyPr/>
          <a:lstStyle/>
          <a:p>
            <a:r>
              <a:rPr lang="es-MX" sz="2400" b="1" dirty="0" smtClean="0">
                <a:ea typeface="ＭＳ Ｐゴシック" pitchFamily="-110" charset="-128"/>
              </a:rPr>
              <a:t>Comparativo Plazo Promedio Ponderado todas las </a:t>
            </a:r>
            <a:r>
              <a:rPr lang="es-MX" sz="2400" b="1" dirty="0" err="1" smtClean="0">
                <a:ea typeface="ＭＳ Ｐゴシック" pitchFamily="-110" charset="-128"/>
              </a:rPr>
              <a:t>Siefores</a:t>
            </a:r>
            <a:endParaRPr lang="es-MX" sz="2400" b="1" dirty="0" smtClean="0">
              <a:ea typeface="ＭＳ Ｐゴシック" pitchFamily="-110" charset="-128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412776"/>
            <a:ext cx="897219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649287"/>
          </a:xfrm>
        </p:spPr>
        <p:txBody>
          <a:bodyPr/>
          <a:lstStyle/>
          <a:p>
            <a:r>
              <a:rPr lang="es-MX" b="1" dirty="0" smtClean="0">
                <a:ea typeface="ＭＳ Ｐゴシック" pitchFamily="-110" charset="-128"/>
              </a:rPr>
              <a:t>INTRODUCCIÓN (2)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970850"/>
            <a:ext cx="2952328" cy="39703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44000"/>
                </a:schemeClr>
              </a:gs>
              <a:gs pos="50000">
                <a:schemeClr val="accent6">
                  <a:lumMod val="60000"/>
                  <a:lumOff val="40000"/>
                  <a:alpha val="44000"/>
                </a:schemeClr>
              </a:gs>
              <a:gs pos="100000">
                <a:schemeClr val="accent6">
                  <a:lumMod val="20000"/>
                  <a:lumOff val="80000"/>
                  <a:alpha val="52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>
                <a:latin typeface="Arial" pitchFamily="34" charset="0"/>
                <a:ea typeface="ＭＳ Ｐゴシック" pitchFamily="34" charset="-128"/>
              </a:rPr>
              <a:t>Actualmente, la Autoridad (La CONSAR) ha establecido una serie de restricciones en cuanto a la posibilidad de un trabajador de cambiar sus recursos a  otra Afore, y sobre todo, en cuanto al Régimen de inversión de las mismas </a:t>
            </a:r>
            <a:r>
              <a:rPr lang="es-MX" dirty="0" err="1">
                <a:latin typeface="Arial" pitchFamily="34" charset="0"/>
                <a:ea typeface="ＭＳ Ｐゴシック" pitchFamily="34" charset="-128"/>
              </a:rPr>
              <a:t>Siefores</a:t>
            </a:r>
            <a:r>
              <a:rPr lang="es-MX" dirty="0">
                <a:latin typeface="Arial" pitchFamily="34" charset="0"/>
                <a:ea typeface="ＭＳ Ｐゴシック" pitchFamily="34" charset="-128"/>
              </a:rPr>
              <a:t>, para cuidar y preservar el poder adquisitivo de los recursos de los mismos trabajadores.</a:t>
            </a:r>
          </a:p>
        </p:txBody>
      </p:sp>
      <p:sp>
        <p:nvSpPr>
          <p:cNvPr id="9220" name="4 CuadroTexto"/>
          <p:cNvSpPr txBox="1">
            <a:spLocks noChangeArrowheads="1"/>
          </p:cNvSpPr>
          <p:nvPr/>
        </p:nvSpPr>
        <p:spPr bwMode="auto">
          <a:xfrm>
            <a:off x="467047" y="5157192"/>
            <a:ext cx="8353425" cy="1077218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tile tx="0" ty="0" sx="100000" sy="100000" flip="none" algn="tl"/>
          </a:blip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dirty="0" smtClean="0">
                <a:cs typeface="Arial" charset="0"/>
              </a:rPr>
              <a:t>Por ello, El </a:t>
            </a:r>
            <a:r>
              <a:rPr lang="es-MX" sz="1600" dirty="0">
                <a:cs typeface="Arial" charset="0"/>
              </a:rPr>
              <a:t>mayor Incremento en el Saldo de un Trabajador viene a convertirse en el factor determinante para elegir una Afore</a:t>
            </a:r>
            <a:r>
              <a:rPr lang="es-MX" sz="1600" dirty="0" smtClean="0">
                <a:cs typeface="Arial" charset="0"/>
              </a:rPr>
              <a:t>. Así que un trabajador debe considerar todos los factores que inciden en el incremento del saldo de tu Cuenta Individual, como son: Rendimientos, comisiones, solidez financiera, experiencia, estabilidad, etc.</a:t>
            </a:r>
            <a:endParaRPr lang="es-MX" sz="1600" dirty="0">
              <a:cs typeface="Arial" charset="0"/>
            </a:endParaRPr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052735"/>
            <a:ext cx="4824536" cy="3885913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metal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Eficiencia</a:t>
            </a:r>
            <a:endParaRPr lang="es-MX" b="1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5" y="764704"/>
            <a:ext cx="5172423" cy="5472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580112" y="942975"/>
            <a:ext cx="3384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La CONSAR ha asignado las cuentas de trabajadores que no han elegido Afore, a las   que han sido más eficientes, utilizando para ello diversos criterios.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Casi en general, el criterio para definir la eficiencia de  una Administradora,  ha sido su capacidad de generar un mayor saldo acumulado en las cuentas individuales de los trabajadores.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err="1" smtClean="0"/>
              <a:t>Inbursa</a:t>
            </a:r>
            <a:r>
              <a:rPr lang="es-MX" dirty="0" smtClean="0"/>
              <a:t> es la Administradora que ha recibido el mayor número de cuentas asignadas.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59832" y="2924944"/>
            <a:ext cx="864096" cy="216024"/>
          </a:xfrm>
          <a:prstGeom prst="rect">
            <a:avLst/>
          </a:prstGeom>
          <a:solidFill>
            <a:srgbClr val="FFFF00">
              <a:alpha val="3098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Mejores Comisiones Históricas</a:t>
            </a:r>
            <a:endParaRPr lang="es-MX" b="1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696"/>
            <a:ext cx="9144000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3275856" y="4077072"/>
            <a:ext cx="792088" cy="144016"/>
          </a:xfrm>
          <a:prstGeom prst="rect">
            <a:avLst/>
          </a:prstGeom>
          <a:solidFill>
            <a:srgbClr val="FFFF00">
              <a:alpha val="25882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5" name="14 Grupo"/>
          <p:cNvGrpSpPr/>
          <p:nvPr/>
        </p:nvGrpSpPr>
        <p:grpSpPr>
          <a:xfrm>
            <a:off x="5364088" y="1412776"/>
            <a:ext cx="576064" cy="4968552"/>
            <a:chOff x="5364088" y="1412776"/>
            <a:chExt cx="576064" cy="4968552"/>
          </a:xfrm>
        </p:grpSpPr>
        <p:sp>
          <p:nvSpPr>
            <p:cNvPr id="8" name="7 Rectángulo"/>
            <p:cNvSpPr/>
            <p:nvPr/>
          </p:nvSpPr>
          <p:spPr>
            <a:xfrm>
              <a:off x="5364088" y="1412776"/>
              <a:ext cx="576064" cy="4968552"/>
            </a:xfrm>
            <a:prstGeom prst="rect">
              <a:avLst/>
            </a:prstGeom>
            <a:solidFill>
              <a:srgbClr val="FFFF00">
                <a:alpha val="25882"/>
              </a:srgbClr>
            </a:solidFill>
            <a:ln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364088" y="4077072"/>
              <a:ext cx="576064" cy="1440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7308304" y="1412776"/>
            <a:ext cx="576064" cy="4968552"/>
            <a:chOff x="7236296" y="1412776"/>
            <a:chExt cx="576064" cy="4968552"/>
          </a:xfrm>
        </p:grpSpPr>
        <p:sp>
          <p:nvSpPr>
            <p:cNvPr id="9" name="8 Rectángulo"/>
            <p:cNvSpPr/>
            <p:nvPr/>
          </p:nvSpPr>
          <p:spPr>
            <a:xfrm>
              <a:off x="7236296" y="1412776"/>
              <a:ext cx="576064" cy="4968552"/>
            </a:xfrm>
            <a:prstGeom prst="rect">
              <a:avLst/>
            </a:prstGeom>
            <a:solidFill>
              <a:srgbClr val="FFFF00">
                <a:alpha val="25882"/>
              </a:srgbClr>
            </a:solidFill>
            <a:ln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236296" y="4077072"/>
              <a:ext cx="576064" cy="1440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7884368" y="4077072"/>
            <a:ext cx="125963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Mejores Rendimientos Históricos</a:t>
            </a:r>
            <a:endParaRPr lang="es-MX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0113" y="765175"/>
            <a:ext cx="693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002060"/>
                </a:solidFill>
              </a:rPr>
              <a:t>El mejor Rendimiento Histórico del Afiliado según Banco de México (BANXICO)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429000"/>
            <a:ext cx="31321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</a:rPr>
              <a:t>¡ Es más importante ser el mejor Históricamente que el</a:t>
            </a:r>
          </a:p>
          <a:p>
            <a:pPr algn="ctr"/>
            <a:r>
              <a:rPr lang="es-ES" sz="1600" b="1" dirty="0">
                <a:solidFill>
                  <a:srgbClr val="002060"/>
                </a:solidFill>
              </a:rPr>
              <a:t>mejor en los últimos 36 meses !</a:t>
            </a:r>
          </a:p>
        </p:txBody>
      </p:sp>
      <p:pic>
        <p:nvPicPr>
          <p:cNvPr id="6" name="Picture 6" descr="image001"/>
          <p:cNvPicPr>
            <a:picLocks noChangeAspect="1" noChangeArrowheads="1"/>
          </p:cNvPicPr>
          <p:nvPr/>
        </p:nvPicPr>
        <p:blipFill>
          <a:blip r:embed="rId3" cstate="print"/>
          <a:srcRect t="13065" b="-224"/>
          <a:stretch>
            <a:fillRect/>
          </a:stretch>
        </p:blipFill>
        <p:spPr bwMode="auto">
          <a:xfrm>
            <a:off x="3059113" y="1916113"/>
            <a:ext cx="58435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BM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" y="2276475"/>
            <a:ext cx="2952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7088" y="2924175"/>
            <a:ext cx="231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2060"/>
                </a:solidFill>
              </a:rPr>
              <a:t>http://www.banxico.org.mx</a:t>
            </a:r>
            <a:r>
              <a:rPr lang="es-ES" sz="140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84"/>
          <p:cNvGraphicFramePr>
            <a:graphicFrameLocks noGrp="1"/>
          </p:cNvGraphicFramePr>
          <p:nvPr>
            <p:ph idx="1"/>
          </p:nvPr>
        </p:nvGraphicFramePr>
        <p:xfrm>
          <a:off x="34925" y="1196975"/>
          <a:ext cx="7272338" cy="3502025"/>
        </p:xfrm>
        <a:graphic>
          <a:graphicData uri="http://schemas.openxmlformats.org/drawingml/2006/table">
            <a:tbl>
              <a:tblPr/>
              <a:tblGrid>
                <a:gridCol w="1873250"/>
                <a:gridCol w="1079500"/>
                <a:gridCol w="1081088"/>
                <a:gridCol w="1079500"/>
                <a:gridCol w="1081087"/>
                <a:gridCol w="1077913"/>
              </a:tblGrid>
              <a:tr h="3238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ADMINISTRADORA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SB 1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SB 2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SB 3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SB 4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SB 5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AFIRME BAJIO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AAA/1p(mex)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BANAMEX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BANCOMER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AAA/1p(mex)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BANORTE GENERA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COPPEL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HSBC AFORE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INBURSA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AAA/1p(mex)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A1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A1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A1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A1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A1A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ING AFORE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AAA/1p(mex)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INVERCAP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METLIFE AFORE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AA+/4p(mex)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PRINCIPAL AFORE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PROFUTURO GNP AFORE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AAA/2p(mex)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A+/4p(mex)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AFORE XXI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0" charset="-128"/>
                          <a:cs typeface="Arial" pitchFamily="34" charset="0"/>
                        </a:rPr>
                        <a:t>AAA/3p(mex) F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0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679"/>
          <p:cNvSpPr txBox="1">
            <a:spLocks noChangeArrowheads="1"/>
          </p:cNvSpPr>
          <p:nvPr/>
        </p:nvSpPr>
        <p:spPr bwMode="auto">
          <a:xfrm>
            <a:off x="395288" y="620713"/>
            <a:ext cx="77771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 dirty="0" err="1"/>
              <a:t>Fitch</a:t>
            </a:r>
            <a:r>
              <a:rPr lang="es-ES" sz="1600" b="1" dirty="0"/>
              <a:t> México,</a:t>
            </a:r>
            <a:r>
              <a:rPr lang="es-ES" sz="1600" dirty="0"/>
              <a:t> </a:t>
            </a:r>
            <a:r>
              <a:rPr lang="es-ES" sz="1600" b="1" dirty="0"/>
              <a:t>S.A. de C.V.,</a:t>
            </a:r>
            <a:r>
              <a:rPr lang="es-ES" sz="1600" dirty="0"/>
              <a:t> es una organización enfocada esencialmente a prestar </a:t>
            </a:r>
          </a:p>
          <a:p>
            <a:r>
              <a:rPr lang="es-ES" sz="1600" dirty="0"/>
              <a:t>servicios de calificación financiera de diverso orden.</a:t>
            </a:r>
            <a:br>
              <a:rPr lang="es-ES" sz="1600" dirty="0"/>
            </a:br>
            <a:endParaRPr lang="es-ES" sz="1600" dirty="0"/>
          </a:p>
        </p:txBody>
      </p:sp>
      <p:sp>
        <p:nvSpPr>
          <p:cNvPr id="6" name="Text Box 680"/>
          <p:cNvSpPr txBox="1">
            <a:spLocks noChangeArrowheads="1"/>
          </p:cNvSpPr>
          <p:nvPr/>
        </p:nvSpPr>
        <p:spPr bwMode="auto">
          <a:xfrm>
            <a:off x="98425" y="4868863"/>
            <a:ext cx="8794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200" b="1"/>
              <a:t>AAA(mex)</a:t>
            </a:r>
            <a:r>
              <a:rPr lang="es-ES" sz="1200"/>
              <a:t>El nivel de calidad de los activos y administración de la Siefore, que se desprende de la evaluación de factores que incluyen: calidad y diversificación de los activos del portafolio, fuerzas y debilidades de la administración, capacidad operativa y consistencia en las estrategias de inversión es sobresaliente, en relación a otras Siefores.</a:t>
            </a:r>
          </a:p>
        </p:txBody>
      </p:sp>
      <p:sp>
        <p:nvSpPr>
          <p:cNvPr id="7" name="Text Box 681"/>
          <p:cNvSpPr txBox="1">
            <a:spLocks noChangeArrowheads="1"/>
          </p:cNvSpPr>
          <p:nvPr/>
        </p:nvSpPr>
        <p:spPr bwMode="auto">
          <a:xfrm>
            <a:off x="100013" y="5630863"/>
            <a:ext cx="8793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/>
              <a:t>1p(mex)  </a:t>
            </a:r>
            <a:r>
              <a:rPr lang="es-ES" sz="1200"/>
              <a:t>La sensibilidad de esta Siefore a condiciones cambiantes en los factores de mercado es </a:t>
            </a:r>
            <a:r>
              <a:rPr lang="es-ES" sz="1200" b="1"/>
              <a:t> extremadamente baja</a:t>
            </a:r>
            <a:r>
              <a:rPr lang="es-ES" sz="1200"/>
              <a:t>, en           </a:t>
            </a:r>
          </a:p>
          <a:p>
            <a:r>
              <a:rPr lang="es-ES" sz="1200"/>
              <a:t>                relación a otras Siefores.</a:t>
            </a:r>
          </a:p>
          <a:p>
            <a:r>
              <a:rPr lang="es-ES" sz="1200" b="1"/>
              <a:t>2p(mex) </a:t>
            </a:r>
            <a:r>
              <a:rPr lang="es-ES" sz="1200"/>
              <a:t>La sensibilidad de esta Siefore a condiciones cambiantes en los factores de mercado es </a:t>
            </a:r>
            <a:r>
              <a:rPr lang="es-ES" sz="1200" b="1"/>
              <a:t>baja</a:t>
            </a:r>
            <a:r>
              <a:rPr lang="es-ES" sz="1200"/>
              <a:t>, en relación a otras     </a:t>
            </a:r>
          </a:p>
          <a:p>
            <a:r>
              <a:rPr lang="es-ES" sz="1200"/>
              <a:t>               Siefores. </a:t>
            </a:r>
          </a:p>
        </p:txBody>
      </p:sp>
      <p:sp>
        <p:nvSpPr>
          <p:cNvPr id="8" name="Text Box 685"/>
          <p:cNvSpPr txBox="1">
            <a:spLocks noChangeArrowheads="1"/>
          </p:cNvSpPr>
          <p:nvPr/>
        </p:nvSpPr>
        <p:spPr bwMode="auto">
          <a:xfrm>
            <a:off x="7294563" y="2687638"/>
            <a:ext cx="1952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400" b="1">
                <a:solidFill>
                  <a:srgbClr val="FF0000"/>
                </a:solidFill>
              </a:rPr>
              <a:t>EN INBURSA </a:t>
            </a:r>
          </a:p>
          <a:p>
            <a:pPr algn="ctr"/>
            <a:r>
              <a:rPr lang="es-MX" sz="1400" b="1">
                <a:solidFill>
                  <a:srgbClr val="FF0000"/>
                </a:solidFill>
              </a:rPr>
              <a:t>CONTAMOS</a:t>
            </a:r>
          </a:p>
          <a:p>
            <a:pPr algn="ctr"/>
            <a:r>
              <a:rPr lang="es-MX" sz="1400" b="1">
                <a:solidFill>
                  <a:srgbClr val="FF0000"/>
                </a:solidFill>
              </a:rPr>
              <a:t>CON LAS MEJORES </a:t>
            </a:r>
          </a:p>
          <a:p>
            <a:pPr algn="ctr"/>
            <a:r>
              <a:rPr lang="es-MX" sz="1400" b="1">
                <a:solidFill>
                  <a:srgbClr val="FF0000"/>
                </a:solidFill>
              </a:rPr>
              <a:t>CALIFICACIONES</a:t>
            </a:r>
            <a:endParaRPr lang="es-ES" sz="1400" b="1">
              <a:solidFill>
                <a:srgbClr val="FF0000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8313" y="112713"/>
            <a:ext cx="8229600" cy="649287"/>
          </a:xfrm>
        </p:spPr>
        <p:txBody>
          <a:bodyPr/>
          <a:lstStyle/>
          <a:p>
            <a:r>
              <a:rPr lang="es-MX" b="1" dirty="0" smtClean="0">
                <a:ea typeface="ＭＳ Ｐゴシック" pitchFamily="-110" charset="-128"/>
              </a:rPr>
              <a:t>Evaluación </a:t>
            </a:r>
            <a:r>
              <a:rPr lang="es-MX" b="1" dirty="0" err="1" smtClean="0">
                <a:ea typeface="ＭＳ Ｐゴシック" pitchFamily="-110" charset="-128"/>
              </a:rPr>
              <a:t>Fitch</a:t>
            </a:r>
            <a:endParaRPr lang="es-MX" b="1" dirty="0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Experiencia de Afore </a:t>
            </a:r>
            <a:r>
              <a:rPr lang="es-MX" b="1" dirty="0" err="1" smtClean="0"/>
              <a:t>Inbursa</a:t>
            </a:r>
            <a:endParaRPr lang="es-MX" b="1" dirty="0"/>
          </a:p>
        </p:txBody>
      </p:sp>
      <p:pic>
        <p:nvPicPr>
          <p:cNvPr id="4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66820"/>
            <a:ext cx="8418117" cy="469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19628" y="836712"/>
            <a:ext cx="688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002060"/>
                </a:solidFill>
              </a:rPr>
              <a:t>Ocupamos el 5° lugar en Cuentas Administradas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 smtClean="0">
                <a:ea typeface="ＭＳ Ｐゴシック" pitchFamily="-110" charset="-128"/>
              </a:rPr>
              <a:t>FONDO ADMINISTRADO POR LAS AFORES</a:t>
            </a:r>
            <a:endParaRPr lang="es-ES" b="1" smtClean="0">
              <a:ea typeface="ＭＳ Ｐゴシック" pitchFamily="-110" charset="-128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35030" y="869231"/>
            <a:ext cx="69493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De acuerdo a las estadísticas de la CONSAR nos ubicamos en el </a:t>
            </a:r>
            <a:r>
              <a:rPr lang="es-MX" b="1" dirty="0" smtClean="0">
                <a:solidFill>
                  <a:srgbClr val="002060"/>
                </a:solidFill>
              </a:rPr>
              <a:t>5 lugar</a:t>
            </a:r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sz="1600" dirty="0">
                <a:solidFill>
                  <a:srgbClr val="002060"/>
                </a:solidFill>
              </a:rPr>
              <a:t>en administrar el total de los fondos de los trabajadores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27538" y="5013325"/>
            <a:ext cx="215900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6443663" y="6021388"/>
            <a:ext cx="227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>
                <a:solidFill>
                  <a:srgbClr val="002060"/>
                </a:solidFill>
              </a:rPr>
              <a:t>http://www.consar.gob.mx/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ph idx="1"/>
          </p:nvPr>
        </p:nvGraphicFramePr>
        <p:xfrm>
          <a:off x="446856" y="1628105"/>
          <a:ext cx="8229600" cy="4321175"/>
        </p:xfrm>
        <a:graphic>
          <a:graphicData uri="http://schemas.openxmlformats.org/presentationml/2006/ole">
            <p:oleObj spid="_x0000_s50178" name="Gráfico" r:id="rId4" imgW="5334000" imgH="2886151" progId="Excel.Sheet.8">
              <p:embed/>
            </p:oleObj>
          </a:graphicData>
        </a:graphic>
      </p:graphicFrame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149725"/>
            <a:ext cx="3825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chemeClr val="bg1"/>
                </a:solidFill>
                <a:ea typeface="ＭＳ Ｐゴシック" pitchFamily="-110" charset="-128"/>
              </a:rPr>
              <a:t>FIN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19672" y="1484784"/>
            <a:ext cx="6120680" cy="37702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3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195513" y="1196975"/>
            <a:ext cx="49688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179388" y="836613"/>
          <a:ext cx="8713787" cy="5113337"/>
        </p:xfrm>
        <a:graphic>
          <a:graphicData uri="http://schemas.openxmlformats.org/presentationml/2006/ole">
            <p:oleObj spid="_x0000_s43010" name="Gráfico" r:id="rId4" imgW="6515100" imgH="3943350" progId="Excel.Sheet.8">
              <p:embed/>
            </p:oleObj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0" y="44624"/>
            <a:ext cx="9143999" cy="6492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004080"/>
                </a:solidFill>
                <a:latin typeface="+mj-lt"/>
                <a:cs typeface="ＭＳ Ｐゴシック" pitchFamily="-65" charset="-128"/>
              </a:rPr>
              <a:t>Las Minusvalías 2008 y 2009, comparativo de Rendimientos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179388" y="836613"/>
          <a:ext cx="8785225" cy="5256212"/>
        </p:xfrm>
        <a:graphic>
          <a:graphicData uri="http://schemas.openxmlformats.org/presentationml/2006/ole">
            <p:oleObj spid="_x0000_s44034" name="Gráfico" r:id="rId4" imgW="6219863" imgH="3238348" progId="Excel.Sheet.8">
              <p:embed/>
            </p:oleObj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0" y="44624"/>
            <a:ext cx="9143999" cy="6492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004080"/>
                </a:solidFill>
                <a:latin typeface="+mj-lt"/>
                <a:cs typeface="ＭＳ Ｐゴシック" pitchFamily="-65" charset="-128"/>
              </a:rPr>
              <a:t>Las Minusvalías 2008 y 2009, comparativo de Rendimientos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65" charset="-128"/>
            </a:endParaRPr>
          </a:p>
        </p:txBody>
      </p:sp>
      <p:sp>
        <p:nvSpPr>
          <p:cNvPr id="4" name="3 CuadroTexto">
            <a:hlinkClick r:id="rId5" action="ppaction://hlinksldjump"/>
          </p:cNvPr>
          <p:cNvSpPr txBox="1"/>
          <p:nvPr/>
        </p:nvSpPr>
        <p:spPr>
          <a:xfrm>
            <a:off x="7092280" y="6021288"/>
            <a:ext cx="2051720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FF00"/>
                </a:solidFill>
              </a:rPr>
              <a:t>Regresar  D - 26</a:t>
            </a:r>
            <a:endParaRPr lang="es-MX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0" y="836613"/>
          <a:ext cx="8964613" cy="5256212"/>
        </p:xfrm>
        <a:graphic>
          <a:graphicData uri="http://schemas.openxmlformats.org/presentationml/2006/ole">
            <p:oleObj spid="_x0000_s45058" name="Gráfico" r:id="rId4" imgW="7820177" imgH="4419638" progId="Excel.Sheet.8">
              <p:embed/>
            </p:oleObj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44624"/>
            <a:ext cx="9143999" cy="6492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004080"/>
                </a:solidFill>
                <a:latin typeface="+mj-lt"/>
                <a:cs typeface="ＭＳ Ｐゴシック" pitchFamily="-65" charset="-128"/>
              </a:rPr>
              <a:t>Las Minusvalías 2008 y 2009, comparativo de Rendimientos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65" charset="-128"/>
            </a:endParaRPr>
          </a:p>
        </p:txBody>
      </p:sp>
      <p:sp>
        <p:nvSpPr>
          <p:cNvPr id="4" name="3 CuadroTexto">
            <a:hlinkClick r:id="rId5" action="ppaction://hlinksldjump"/>
          </p:cNvPr>
          <p:cNvSpPr txBox="1"/>
          <p:nvPr/>
        </p:nvSpPr>
        <p:spPr>
          <a:xfrm>
            <a:off x="7092280" y="6021288"/>
            <a:ext cx="2051720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FF00"/>
                </a:solidFill>
              </a:rPr>
              <a:t>Regresar  D - 26</a:t>
            </a:r>
            <a:endParaRPr lang="es-MX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35496" y="692696"/>
          <a:ext cx="9108504" cy="5616624"/>
        </p:xfrm>
        <a:graphic>
          <a:graphicData uri="http://schemas.openxmlformats.org/presentationml/2006/ole">
            <p:oleObj spid="_x0000_s46082" name="Gráfico" r:id="rId4" imgW="6810337" imgH="3638512" progId="Excel.Sheet.8">
              <p:embed/>
            </p:oleObj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44624"/>
            <a:ext cx="9143999" cy="6492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004080"/>
                </a:solidFill>
                <a:latin typeface="+mj-lt"/>
                <a:cs typeface="ＭＳ Ｐゴシック" pitchFamily="-65" charset="-128"/>
              </a:rPr>
              <a:t>Las Minusvalías 2008 y 2009, comparativo de Rendimientos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65" charset="-128"/>
            </a:endParaRPr>
          </a:p>
        </p:txBody>
      </p:sp>
      <p:sp>
        <p:nvSpPr>
          <p:cNvPr id="4" name="3 CuadroTexto">
            <a:hlinkClick r:id="rId5" action="ppaction://hlinksldjump"/>
          </p:cNvPr>
          <p:cNvSpPr txBox="1"/>
          <p:nvPr/>
        </p:nvSpPr>
        <p:spPr>
          <a:xfrm>
            <a:off x="7092280" y="6021288"/>
            <a:ext cx="2051720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FF00"/>
                </a:solidFill>
              </a:rPr>
              <a:t>Regresar  D - 26</a:t>
            </a:r>
            <a:endParaRPr lang="es-MX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35247" y="693067"/>
          <a:ext cx="9146287" cy="5616253"/>
        </p:xfrm>
        <a:graphic>
          <a:graphicData uri="http://schemas.openxmlformats.org/presentationml/2006/ole">
            <p:oleObj spid="_x0000_s47106" name="Gráfico" r:id="rId4" imgW="7172439" imgH="4238587" progId="Excel.Sheet.8">
              <p:embed/>
            </p:oleObj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44624"/>
            <a:ext cx="9143999" cy="6492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004080"/>
                </a:solidFill>
                <a:latin typeface="+mj-lt"/>
                <a:cs typeface="ＭＳ Ｐゴシック" pitchFamily="-65" charset="-128"/>
              </a:rPr>
              <a:t>Las Minusvalías 2008 y 2009, comparativo de Rendimientos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65" charset="-128"/>
            </a:endParaRPr>
          </a:p>
        </p:txBody>
      </p:sp>
      <p:sp>
        <p:nvSpPr>
          <p:cNvPr id="4" name="3 CuadroTexto">
            <a:hlinkClick r:id="rId5" action="ppaction://hlinksldjump"/>
          </p:cNvPr>
          <p:cNvSpPr txBox="1"/>
          <p:nvPr/>
        </p:nvSpPr>
        <p:spPr>
          <a:xfrm>
            <a:off x="7092280" y="6021288"/>
            <a:ext cx="2051720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00FF00"/>
                </a:solidFill>
              </a:rPr>
              <a:t>Regresar  D - 26</a:t>
            </a:r>
            <a:endParaRPr lang="es-MX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3" t="1259" r="1955" b="4334"/>
          <a:stretch>
            <a:fillRect/>
          </a:stretch>
        </p:blipFill>
        <p:spPr bwMode="auto">
          <a:xfrm>
            <a:off x="35496" y="692696"/>
            <a:ext cx="8928992" cy="548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44624"/>
            <a:ext cx="9143999" cy="6492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004080"/>
                </a:solidFill>
                <a:latin typeface="+mj-lt"/>
                <a:cs typeface="ＭＳ Ｐゴシック" pitchFamily="-65" charset="-128"/>
              </a:rPr>
              <a:t>Las Minusvalías 2007 - 2009, comparativo de Rendimientos</a:t>
            </a: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+mj-lt"/>
              <a:ea typeface="ＭＳ Ｐゴシック" pitchFamily="-110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2269</Words>
  <Application>Microsoft Office PowerPoint</Application>
  <PresentationFormat>Presentación en pantalla (4:3)</PresentationFormat>
  <Paragraphs>488</Paragraphs>
  <Slides>36</Slides>
  <Notes>36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Diseño predeterminado</vt:lpstr>
      <vt:lpstr>Gráfico</vt:lpstr>
      <vt:lpstr>Diapositiva 1</vt:lpstr>
      <vt:lpstr>INTRODUCCIÓN</vt:lpstr>
      <vt:lpstr>INTRODUCCIÓN (2)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Participación de las Afore´s en el Mercado</vt:lpstr>
      <vt:lpstr>Participación de las Afore´s   en el Mercado</vt:lpstr>
      <vt:lpstr>Afore Inbursa es ESTABLE</vt:lpstr>
      <vt:lpstr>Evaluación Fitch</vt:lpstr>
      <vt:lpstr>Recomendaciones del BM sobre Inversiones</vt:lpstr>
      <vt:lpstr>Bajos Índices de Riesgo (Diversificación  de las Carteras SB-1)</vt:lpstr>
      <vt:lpstr>Bajos Índices de Riesgo (Diversificación de las Carteras SB-2)</vt:lpstr>
      <vt:lpstr>Bajos Índices de Riesgo (Diversificación  de las Carteras SB-3)</vt:lpstr>
      <vt:lpstr>Bajos índices de Riesgo (Diversificación  de las Carteras SB-4)</vt:lpstr>
      <vt:lpstr>Bajos índices de Riesgo (Diversificación  de las Carteras SB-5)</vt:lpstr>
      <vt:lpstr>Bajos Índices de Riesgo – Composición de la Cartera)</vt:lpstr>
      <vt:lpstr>Bajos Índices de Riesgo Composición de la Cartera SB-1</vt:lpstr>
      <vt:lpstr>Bajos Índices de Riesgo Composición de la Cartera SB-2)</vt:lpstr>
      <vt:lpstr>Bajos Índices de Riesgo Composición de la Cartera SB-3)</vt:lpstr>
      <vt:lpstr>La Medición del Riesgo (El VaR)  </vt:lpstr>
      <vt:lpstr>Comparativo VaR en todas las Siefores</vt:lpstr>
      <vt:lpstr>Equivalencia de Riesgo asumido con relación al VaR</vt:lpstr>
      <vt:lpstr>Plazo Promedio Ponderado (PPP)</vt:lpstr>
      <vt:lpstr>Comparativo Plazo Promedio Ponderado todas las Siefores</vt:lpstr>
      <vt:lpstr>Eficiencia</vt:lpstr>
      <vt:lpstr>Mejores Comisiones Históricas</vt:lpstr>
      <vt:lpstr>Mejores Rendimientos Históricos</vt:lpstr>
      <vt:lpstr>Evaluación Fitch</vt:lpstr>
      <vt:lpstr>Experiencia de Afore Inbursa</vt:lpstr>
      <vt:lpstr>FONDO ADMINISTRADO POR LAS AFORES</vt:lpstr>
      <vt:lpstr>FIN</vt:lpstr>
    </vt:vector>
  </TitlesOfParts>
  <Company>GFI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 Cap Afore - Siefore</dc:title>
  <dc:subject>Presentación de Cap Fza de Ventas</dc:subject>
  <dc:creator>Jahaziel Moreno Figueroa</dc:creator>
  <cp:keywords>Alza de Rend compt</cp:keywords>
  <dc:description>Presentación de Capacitación para la fuerza de ventas, para la promoción de la Afore, en momentos de alza de tasas de rendimiento en la competencia.</dc:description>
  <cp:lastModifiedBy>INBURSA</cp:lastModifiedBy>
  <cp:revision>205</cp:revision>
  <dcterms:created xsi:type="dcterms:W3CDTF">2009-02-12T21:24:50Z</dcterms:created>
  <dcterms:modified xsi:type="dcterms:W3CDTF">2010-10-21T02:22:22Z</dcterms:modified>
  <cp:category>Afore</cp:category>
  <cp:contentStatus>en revisión</cp:contentStatus>
</cp:coreProperties>
</file>